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84" r:id="rId5"/>
    <p:sldId id="263" r:id="rId6"/>
    <p:sldId id="278" r:id="rId7"/>
    <p:sldId id="265" r:id="rId8"/>
    <p:sldId id="266" r:id="rId9"/>
    <p:sldId id="267" r:id="rId10"/>
    <p:sldId id="268" r:id="rId11"/>
    <p:sldId id="269" r:id="rId12"/>
    <p:sldId id="279" r:id="rId13"/>
    <p:sldId id="271" r:id="rId14"/>
    <p:sldId id="272" r:id="rId15"/>
    <p:sldId id="273" r:id="rId16"/>
    <p:sldId id="282" r:id="rId17"/>
    <p:sldId id="274" r:id="rId18"/>
    <p:sldId id="275" r:id="rId19"/>
    <p:sldId id="277" r:id="rId20"/>
    <p:sldId id="276" r:id="rId21"/>
    <p:sldId id="283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A6079-845A-4A56-96BE-C98CE32F53EB}" type="datetimeFigureOut">
              <a:rPr lang="de-DE" smtClean="0"/>
              <a:t>08.05.2020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C2243-C097-499E-8ADE-67A4FBDA6E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2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5A6D-956A-4AFA-AA24-B67459378C31}" type="datetime1">
              <a:rPr lang="de-DE" smtClean="0"/>
              <a:t>08.05.2020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34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D522-50E2-40CA-AE00-1ABC71D59075}" type="datetime1">
              <a:rPr lang="de-DE" smtClean="0"/>
              <a:t>08.05.2020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74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88796-D4F5-4BE6-930E-4EDD9F8A0A26}" type="datetime1">
              <a:rPr lang="de-DE" smtClean="0"/>
              <a:t>08.05.2020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5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BFFC-2067-4705-A87A-69E4284D676F}" type="datetime1">
              <a:rPr lang="de-DE" smtClean="0"/>
              <a:t>08.05.2020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227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7C29-BDE8-41DB-A9BB-BBD09494D56F}" type="datetime1">
              <a:rPr lang="de-DE" smtClean="0"/>
              <a:t>08.05.2020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34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B328-04F0-4155-A58A-A837BFFFEF81}" type="datetime1">
              <a:rPr lang="de-DE" smtClean="0"/>
              <a:t>08.05.2020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15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1AB0-C552-4CF2-8307-2BFA1E79ADFE}" type="datetime1">
              <a:rPr lang="de-DE" smtClean="0"/>
              <a:t>08.05.2020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91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96FA-BDC5-4567-84BA-52E52E184D2C}" type="datetime1">
              <a:rPr lang="de-DE" smtClean="0"/>
              <a:t>08.05.2020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95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E4FD-7814-462A-972F-801A4F938973}" type="datetime1">
              <a:rPr lang="de-DE" smtClean="0"/>
              <a:t>08.05.2020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96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B299-46E3-46C8-AD96-8D7DB3667167}" type="datetime1">
              <a:rPr lang="de-DE" smtClean="0"/>
              <a:t>08.05.2020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85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46E6-EE2A-4566-A7AE-19E96B67BDF0}" type="datetime1">
              <a:rPr lang="de-DE" smtClean="0"/>
              <a:t>08.05.2020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66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7BA04-9325-46DE-B13F-6F98375A4661}" type="datetime1">
              <a:rPr lang="de-DE" smtClean="0"/>
              <a:t>08.05.2020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3757D-50FA-41FA-B708-3C8256310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66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milla@bo.drs.de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://www.arbeitssicherheit.drs.de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krause@bo.drs.de" TargetMode="External"/><Relationship Id="rId5" Type="http://schemas.openxmlformats.org/officeDocument/2006/relationships/hyperlink" Target="mailto:smerlo@bo.drs.de" TargetMode="External"/><Relationship Id="rId4" Type="http://schemas.openxmlformats.org/officeDocument/2006/relationships/hyperlink" Target="mailto:cfaiss@bo.drs.d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-1129" y="6165304"/>
            <a:ext cx="9144000" cy="720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" name="Gruppieren 19"/>
          <p:cNvGrpSpPr/>
          <p:nvPr/>
        </p:nvGrpSpPr>
        <p:grpSpPr>
          <a:xfrm>
            <a:off x="503688" y="221784"/>
            <a:ext cx="8136624" cy="724993"/>
            <a:chOff x="503688" y="474800"/>
            <a:chExt cx="8136624" cy="724993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00" y="566576"/>
              <a:ext cx="1219200" cy="536448"/>
            </a:xfrm>
            <a:prstGeom prst="rect">
              <a:avLst/>
            </a:prstGeom>
          </p:spPr>
        </p:pic>
        <p:grpSp>
          <p:nvGrpSpPr>
            <p:cNvPr id="10" name="Gruppieren 9"/>
            <p:cNvGrpSpPr/>
            <p:nvPr/>
          </p:nvGrpSpPr>
          <p:grpSpPr>
            <a:xfrm>
              <a:off x="503688" y="474800"/>
              <a:ext cx="8136624" cy="721952"/>
              <a:chOff x="503688" y="1060008"/>
              <a:chExt cx="8136624" cy="721952"/>
            </a:xfrm>
          </p:grpSpPr>
          <p:sp>
            <p:nvSpPr>
              <p:cNvPr id="6" name="Rechteck 5"/>
              <p:cNvSpPr/>
              <p:nvPr/>
            </p:nvSpPr>
            <p:spPr>
              <a:xfrm>
                <a:off x="503688" y="1061880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Rechteck 6"/>
              <p:cNvSpPr/>
              <p:nvPr/>
            </p:nvSpPr>
            <p:spPr>
              <a:xfrm>
                <a:off x="1763688" y="1061960"/>
                <a:ext cx="5616624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Rechteck 7"/>
              <p:cNvSpPr/>
              <p:nvPr/>
            </p:nvSpPr>
            <p:spPr>
              <a:xfrm>
                <a:off x="7380312" y="1060008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1" name="Textfeld 10"/>
            <p:cNvSpPr txBox="1"/>
            <p:nvPr/>
          </p:nvSpPr>
          <p:spPr>
            <a:xfrm>
              <a:off x="2771800" y="618503"/>
              <a:ext cx="3543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Unterweisung SARS-CoV-2</a:t>
              </a:r>
              <a:endParaRPr lang="de-DE" sz="2400" b="1" dirty="0"/>
            </a:p>
          </p:txBody>
        </p:sp>
        <p:grpSp>
          <p:nvGrpSpPr>
            <p:cNvPr id="15" name="Gruppieren 14"/>
            <p:cNvGrpSpPr/>
            <p:nvPr/>
          </p:nvGrpSpPr>
          <p:grpSpPr>
            <a:xfrm>
              <a:off x="7380312" y="503726"/>
              <a:ext cx="1218603" cy="696067"/>
              <a:chOff x="7380312" y="522014"/>
              <a:chExt cx="1218603" cy="696067"/>
            </a:xfrm>
          </p:grpSpPr>
          <p:sp>
            <p:nvSpPr>
              <p:cNvPr id="12" name="Textfeld 11"/>
              <p:cNvSpPr txBox="1"/>
              <p:nvPr/>
            </p:nvSpPr>
            <p:spPr>
              <a:xfrm>
                <a:off x="7380312" y="522014"/>
                <a:ext cx="649537" cy="114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AMS-BO </a:t>
                </a:r>
                <a:endParaRPr lang="de-DE" sz="1000" dirty="0"/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7380312" y="748192"/>
                <a:ext cx="76495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Version</a:t>
                </a:r>
                <a:r>
                  <a:rPr lang="de-DE" sz="1000" smtClean="0"/>
                  <a:t>: </a:t>
                </a:r>
                <a:r>
                  <a:rPr lang="de-DE" sz="1000" smtClean="0"/>
                  <a:t>2  </a:t>
                </a:r>
                <a:endParaRPr lang="de-DE" sz="1000" dirty="0"/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7380312" y="971860"/>
                <a:ext cx="121860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Datum: 08.05.2020 </a:t>
                </a:r>
                <a:endParaRPr lang="de-DE" sz="1000" dirty="0"/>
              </a:p>
            </p:txBody>
          </p:sp>
        </p:grpSp>
        <p:cxnSp>
          <p:nvCxnSpPr>
            <p:cNvPr id="18" name="Gerade Verbindung 17"/>
            <p:cNvCxnSpPr/>
            <p:nvPr/>
          </p:nvCxnSpPr>
          <p:spPr>
            <a:xfrm>
              <a:off x="7380312" y="956720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>
              <a:off x="7379168" y="720128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1</a:t>
            </a:fld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459018" y="3513782"/>
            <a:ext cx="8273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Diese Unterweisung richtet sich an Mitarbeitende der Diözese Rottenburg-Stuttgart.</a:t>
            </a:r>
          </a:p>
          <a:p>
            <a:pPr algn="ctr"/>
            <a:r>
              <a:rPr lang="de-DE" dirty="0" smtClean="0"/>
              <a:t>Die Durchführung der Unterweisung erfolgt im Selbststudium, </a:t>
            </a:r>
            <a:br>
              <a:rPr lang="de-DE" dirty="0" smtClean="0"/>
            </a:br>
            <a:r>
              <a:rPr lang="de-DE" dirty="0" smtClean="0"/>
              <a:t>dies ist anschließend der jeweiligen Führungskraft zurückzumelden.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037864" y="1847726"/>
            <a:ext cx="69181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 smtClean="0"/>
              <a:t>Herzlich Willkommen zur Unterweisung</a:t>
            </a:r>
          </a:p>
          <a:p>
            <a:pPr algn="ctr"/>
            <a:r>
              <a:rPr lang="de-DE" sz="3200" b="1" dirty="0" smtClean="0"/>
              <a:t>SARS-CoV-2 </a:t>
            </a:r>
            <a:endParaRPr lang="de-DE" sz="3200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1422266" y="5230941"/>
            <a:ext cx="614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Bei Fragen wenden Sie sich gerne an die Zentrale Verwaltung, </a:t>
            </a:r>
          </a:p>
          <a:p>
            <a:pPr algn="ctr"/>
            <a:r>
              <a:rPr lang="de-DE" b="1" dirty="0" smtClean="0"/>
              <a:t>Sachgebiet Arbeitssicherheit und Gesundheitsschutz wenden!</a:t>
            </a:r>
            <a:endParaRPr lang="de-DE" b="1" dirty="0"/>
          </a:p>
        </p:txBody>
      </p:sp>
      <p:sp>
        <p:nvSpPr>
          <p:cNvPr id="29" name="Textfeld 28"/>
          <p:cNvSpPr txBox="1"/>
          <p:nvPr/>
        </p:nvSpPr>
        <p:spPr>
          <a:xfrm>
            <a:off x="467544" y="6394539"/>
            <a:ext cx="5024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Abteilung Zentrale Verwaltung,  Sachgebiet Arbeitssicherheit und Gesundheitsschutz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7650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-1129" y="6165304"/>
            <a:ext cx="9144000" cy="720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10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67544" y="1444714"/>
            <a:ext cx="2019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Kontaktpersonen</a:t>
            </a:r>
            <a:endParaRPr lang="de-DE" sz="2000" b="1" dirty="0"/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xmlns="" id="{FD46B3AA-12A5-4709-BB42-6E92FC281AA1}"/>
              </a:ext>
            </a:extLst>
          </p:cNvPr>
          <p:cNvSpPr txBox="1">
            <a:spLocks/>
          </p:cNvSpPr>
          <p:nvPr/>
        </p:nvSpPr>
        <p:spPr bwMode="auto">
          <a:xfrm>
            <a:off x="539552" y="2132856"/>
            <a:ext cx="8135480" cy="349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Nach einem bestätigten COVID-19 Fall bzw. einem starken Verdachtsfall, muss der Betroffene alle Kontaktpersonen ermitteln (Zeitraum bis zwei Tage vor Ausbruch der Symptome bzw. vor der Testabnahme) und dem Gesundheitsamt und dem Arbeitgeber melden. </a:t>
            </a:r>
            <a:b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Die Meldung sollte telefonisch an den Vorgesetzten erfolgen. </a:t>
            </a:r>
            <a:b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Der Vorgesetzte unterstützt oder ermittelt für den Betroffenen die Kontaktpersonen, </a:t>
            </a:r>
            <a:b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indem er in der Einrichtung  mündlich  darüber informiert.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67544" y="6394539"/>
            <a:ext cx="5024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Abteilung Zentrale Verwaltung,  Sachgebiet Arbeitssicherheit und Gesundheitsschutz</a:t>
            </a:r>
            <a:endParaRPr lang="de-DE" sz="1100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503688" y="221784"/>
            <a:ext cx="8136624" cy="724993"/>
            <a:chOff x="503688" y="474800"/>
            <a:chExt cx="8136624" cy="724993"/>
          </a:xfrm>
        </p:grpSpPr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00" y="566576"/>
              <a:ext cx="1219200" cy="536448"/>
            </a:xfrm>
            <a:prstGeom prst="rect">
              <a:avLst/>
            </a:prstGeom>
          </p:spPr>
        </p:pic>
        <p:grpSp>
          <p:nvGrpSpPr>
            <p:cNvPr id="28" name="Gruppieren 27"/>
            <p:cNvGrpSpPr/>
            <p:nvPr/>
          </p:nvGrpSpPr>
          <p:grpSpPr>
            <a:xfrm>
              <a:off x="503688" y="474800"/>
              <a:ext cx="8136624" cy="721952"/>
              <a:chOff x="503688" y="1060008"/>
              <a:chExt cx="8136624" cy="721952"/>
            </a:xfrm>
          </p:grpSpPr>
          <p:sp>
            <p:nvSpPr>
              <p:cNvPr id="36" name="Rechteck 35"/>
              <p:cNvSpPr/>
              <p:nvPr/>
            </p:nvSpPr>
            <p:spPr>
              <a:xfrm>
                <a:off x="503688" y="1061880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1763688" y="1061960"/>
                <a:ext cx="5616624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Rechteck 37"/>
              <p:cNvSpPr/>
              <p:nvPr/>
            </p:nvSpPr>
            <p:spPr>
              <a:xfrm>
                <a:off x="7380312" y="1060008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9" name="Textfeld 28"/>
            <p:cNvSpPr txBox="1"/>
            <p:nvPr/>
          </p:nvSpPr>
          <p:spPr>
            <a:xfrm>
              <a:off x="2771800" y="618503"/>
              <a:ext cx="3543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Unterweisung SARS-CoV-2</a:t>
              </a:r>
              <a:endParaRPr lang="de-DE" sz="2400" b="1" dirty="0"/>
            </a:p>
          </p:txBody>
        </p:sp>
        <p:grpSp>
          <p:nvGrpSpPr>
            <p:cNvPr id="30" name="Gruppieren 29"/>
            <p:cNvGrpSpPr/>
            <p:nvPr/>
          </p:nvGrpSpPr>
          <p:grpSpPr>
            <a:xfrm>
              <a:off x="7380312" y="503726"/>
              <a:ext cx="1218603" cy="696067"/>
              <a:chOff x="7380312" y="522014"/>
              <a:chExt cx="1218603" cy="696067"/>
            </a:xfrm>
          </p:grpSpPr>
          <p:sp>
            <p:nvSpPr>
              <p:cNvPr id="33" name="Textfeld 32"/>
              <p:cNvSpPr txBox="1"/>
              <p:nvPr/>
            </p:nvSpPr>
            <p:spPr>
              <a:xfrm>
                <a:off x="7380312" y="522014"/>
                <a:ext cx="649537" cy="114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AMS-BO </a:t>
                </a:r>
                <a:endParaRPr lang="de-DE" sz="1000" dirty="0"/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7380312" y="748192"/>
                <a:ext cx="76495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Version: 1  </a:t>
                </a:r>
                <a:endParaRPr lang="de-DE" sz="1000" dirty="0"/>
              </a:p>
            </p:txBody>
          </p:sp>
          <p:sp>
            <p:nvSpPr>
              <p:cNvPr id="35" name="Textfeld 34"/>
              <p:cNvSpPr txBox="1"/>
              <p:nvPr/>
            </p:nvSpPr>
            <p:spPr>
              <a:xfrm>
                <a:off x="7380312" y="971860"/>
                <a:ext cx="121860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Datum: 08.05.2020 </a:t>
                </a:r>
                <a:endParaRPr lang="de-DE" sz="1000" dirty="0"/>
              </a:p>
            </p:txBody>
          </p:sp>
        </p:grpSp>
        <p:cxnSp>
          <p:nvCxnSpPr>
            <p:cNvPr id="31" name="Gerade Verbindung 30"/>
            <p:cNvCxnSpPr/>
            <p:nvPr/>
          </p:nvCxnSpPr>
          <p:spPr>
            <a:xfrm>
              <a:off x="7380312" y="956720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>
              <a:off x="7379168" y="720128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930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-1129" y="6165304"/>
            <a:ext cx="9144000" cy="720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11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56922" y="1340768"/>
            <a:ext cx="2019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Kontaktpersonen</a:t>
            </a:r>
            <a:endParaRPr lang="de-DE" sz="2000" b="1" dirty="0"/>
          </a:p>
        </p:txBody>
      </p:sp>
      <p:sp>
        <p:nvSpPr>
          <p:cNvPr id="2" name="Rechteck 1"/>
          <p:cNvSpPr/>
          <p:nvPr/>
        </p:nvSpPr>
        <p:spPr>
          <a:xfrm>
            <a:off x="462192" y="1791740"/>
            <a:ext cx="811411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so ermittelten Kontaktpersonen haben folgende Pflichten:</a:t>
            </a:r>
          </a:p>
          <a:p>
            <a:pPr lvl="0">
              <a:spcBef>
                <a:spcPct val="20000"/>
              </a:spcBef>
            </a:pPr>
            <a:endParaRPr lang="de-DE" sz="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Kategorie 1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Rücksprache mit dem Arbeitgeber in Quarantäne begeben (zeitliche und räumliche Trennung von anderen Haushaltsmitgliedern anstreben)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Bis zum 14. Tag nach dem letzten Kontakt zum Infizierten 2x täglich Körpertemperatur messen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Krankheitssymptome beobachten und ein Tagebuch führen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Bitte 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kontaktieren Sie das zuständige </a:t>
            </a:r>
            <a:r>
              <a:rPr lang="de-D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Gesundheitsamt, 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ggf. müssen Sie es mehrmals </a:t>
            </a:r>
            <a:r>
              <a:rPr lang="de-D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versuchen. Schildern 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Ihre Lage, Sie werden dann zum weiteren Vorgehen </a:t>
            </a:r>
            <a:r>
              <a:rPr lang="de-D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beraten. Wenn Sie dauerhaft dort niemanden 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erreichen, kontaktieren </a:t>
            </a:r>
            <a:r>
              <a:rPr lang="de-D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Ihren Hausarzt oder den ärztlichen Bereitschaftsdienst unter 116 117.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67544" y="6394539"/>
            <a:ext cx="5024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Abteilung Zentrale Verwaltung,  Sachgebiet Arbeitssicherheit und Gesundheitsschutz</a:t>
            </a:r>
            <a:endParaRPr lang="de-DE" sz="1100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503688" y="221784"/>
            <a:ext cx="8136624" cy="724993"/>
            <a:chOff x="503688" y="474800"/>
            <a:chExt cx="8136624" cy="724993"/>
          </a:xfrm>
        </p:grpSpPr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00" y="566576"/>
              <a:ext cx="1219200" cy="536448"/>
            </a:xfrm>
            <a:prstGeom prst="rect">
              <a:avLst/>
            </a:prstGeom>
          </p:spPr>
        </p:pic>
        <p:grpSp>
          <p:nvGrpSpPr>
            <p:cNvPr id="27" name="Gruppieren 26"/>
            <p:cNvGrpSpPr/>
            <p:nvPr/>
          </p:nvGrpSpPr>
          <p:grpSpPr>
            <a:xfrm>
              <a:off x="503688" y="474800"/>
              <a:ext cx="8136624" cy="721952"/>
              <a:chOff x="503688" y="1060008"/>
              <a:chExt cx="8136624" cy="721952"/>
            </a:xfrm>
          </p:grpSpPr>
          <p:sp>
            <p:nvSpPr>
              <p:cNvPr id="35" name="Rechteck 34"/>
              <p:cNvSpPr/>
              <p:nvPr/>
            </p:nvSpPr>
            <p:spPr>
              <a:xfrm>
                <a:off x="503688" y="1061880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1763688" y="1061960"/>
                <a:ext cx="5616624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7380312" y="1060008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8" name="Textfeld 27"/>
            <p:cNvSpPr txBox="1"/>
            <p:nvPr/>
          </p:nvSpPr>
          <p:spPr>
            <a:xfrm>
              <a:off x="2771800" y="618503"/>
              <a:ext cx="3543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Unterweisung SARS-CoV-2</a:t>
              </a:r>
              <a:endParaRPr lang="de-DE" sz="2400" b="1" dirty="0"/>
            </a:p>
          </p:txBody>
        </p:sp>
        <p:grpSp>
          <p:nvGrpSpPr>
            <p:cNvPr id="29" name="Gruppieren 28"/>
            <p:cNvGrpSpPr/>
            <p:nvPr/>
          </p:nvGrpSpPr>
          <p:grpSpPr>
            <a:xfrm>
              <a:off x="7380312" y="503726"/>
              <a:ext cx="1218603" cy="696067"/>
              <a:chOff x="7380312" y="522014"/>
              <a:chExt cx="1218603" cy="696067"/>
            </a:xfrm>
          </p:grpSpPr>
          <p:sp>
            <p:nvSpPr>
              <p:cNvPr id="32" name="Textfeld 31"/>
              <p:cNvSpPr txBox="1"/>
              <p:nvPr/>
            </p:nvSpPr>
            <p:spPr>
              <a:xfrm>
                <a:off x="7380312" y="522014"/>
                <a:ext cx="649537" cy="114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AMS-BO </a:t>
                </a:r>
                <a:endParaRPr lang="de-DE" sz="1000" dirty="0"/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7380312" y="748192"/>
                <a:ext cx="76495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Version: 1  </a:t>
                </a:r>
                <a:endParaRPr lang="de-DE" sz="1000" dirty="0"/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7380312" y="971860"/>
                <a:ext cx="121860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Datum: 08.05.2020 </a:t>
                </a:r>
                <a:endParaRPr lang="de-DE" sz="1000" dirty="0"/>
              </a:p>
            </p:txBody>
          </p:sp>
        </p:grpSp>
        <p:cxnSp>
          <p:nvCxnSpPr>
            <p:cNvPr id="30" name="Gerade Verbindung 29"/>
            <p:cNvCxnSpPr/>
            <p:nvPr/>
          </p:nvCxnSpPr>
          <p:spPr>
            <a:xfrm>
              <a:off x="7380312" y="956720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7379168" y="720128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00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-1129" y="6165304"/>
            <a:ext cx="9144000" cy="720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12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67544" y="1444714"/>
            <a:ext cx="2019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Kontaktpersonen</a:t>
            </a:r>
            <a:endParaRPr lang="de-DE" sz="2000" b="1" dirty="0"/>
          </a:p>
        </p:txBody>
      </p:sp>
      <p:sp>
        <p:nvSpPr>
          <p:cNvPr id="2" name="Rechteck 1"/>
          <p:cNvSpPr/>
          <p:nvPr/>
        </p:nvSpPr>
        <p:spPr>
          <a:xfrm>
            <a:off x="462192" y="1936900"/>
            <a:ext cx="8114112" cy="371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Kategorie 2</a:t>
            </a:r>
            <a:endParaRPr lang="de-DE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Kontakte zu Dritten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 privaten Bereich und nach Rücksprache mit dem Arbeitgeber – auch im beruflichen Bereich </a:t>
            </a: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weit wie möglich reduzieren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gängige 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Hygieneregeln besonders bewusst einhalten, bis zum 14. Tag nach dem letzten Kontakt zum Infizierten auf Krankheitssymptome achten und hierüber ein Tagebuch führen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Sollten Symptome auftreten, die auf eine Infektion mit SARS-CoV-2 hindeuten könnten, kontaktieren sie unverzüglich ihren Hausarzt oder den hausärztlichen Notdienst (116 117).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67544" y="6381328"/>
            <a:ext cx="5024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Abteilung Zentrale Verwaltung,  Sachgebiet Arbeitssicherheit und Gesundheitsschutz</a:t>
            </a:r>
            <a:endParaRPr lang="de-DE" sz="1100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503688" y="221784"/>
            <a:ext cx="8136624" cy="724993"/>
            <a:chOff x="503688" y="474800"/>
            <a:chExt cx="8136624" cy="724993"/>
          </a:xfrm>
        </p:grpSpPr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00" y="566576"/>
              <a:ext cx="1219200" cy="536448"/>
            </a:xfrm>
            <a:prstGeom prst="rect">
              <a:avLst/>
            </a:prstGeom>
          </p:spPr>
        </p:pic>
        <p:grpSp>
          <p:nvGrpSpPr>
            <p:cNvPr id="27" name="Gruppieren 26"/>
            <p:cNvGrpSpPr/>
            <p:nvPr/>
          </p:nvGrpSpPr>
          <p:grpSpPr>
            <a:xfrm>
              <a:off x="503688" y="474800"/>
              <a:ext cx="8136624" cy="721952"/>
              <a:chOff x="503688" y="1060008"/>
              <a:chExt cx="8136624" cy="721952"/>
            </a:xfrm>
          </p:grpSpPr>
          <p:sp>
            <p:nvSpPr>
              <p:cNvPr id="35" name="Rechteck 34"/>
              <p:cNvSpPr/>
              <p:nvPr/>
            </p:nvSpPr>
            <p:spPr>
              <a:xfrm>
                <a:off x="503688" y="1061880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1763688" y="1061960"/>
                <a:ext cx="5616624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7380312" y="1060008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8" name="Textfeld 27"/>
            <p:cNvSpPr txBox="1"/>
            <p:nvPr/>
          </p:nvSpPr>
          <p:spPr>
            <a:xfrm>
              <a:off x="2771800" y="618503"/>
              <a:ext cx="3543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Unterweisung SARS-CoV-2</a:t>
              </a:r>
              <a:endParaRPr lang="de-DE" sz="2400" b="1" dirty="0"/>
            </a:p>
          </p:txBody>
        </p:sp>
        <p:grpSp>
          <p:nvGrpSpPr>
            <p:cNvPr id="29" name="Gruppieren 28"/>
            <p:cNvGrpSpPr/>
            <p:nvPr/>
          </p:nvGrpSpPr>
          <p:grpSpPr>
            <a:xfrm>
              <a:off x="7380312" y="503726"/>
              <a:ext cx="1218603" cy="696067"/>
              <a:chOff x="7380312" y="522014"/>
              <a:chExt cx="1218603" cy="696067"/>
            </a:xfrm>
          </p:grpSpPr>
          <p:sp>
            <p:nvSpPr>
              <p:cNvPr id="32" name="Textfeld 31"/>
              <p:cNvSpPr txBox="1"/>
              <p:nvPr/>
            </p:nvSpPr>
            <p:spPr>
              <a:xfrm>
                <a:off x="7380312" y="522014"/>
                <a:ext cx="649537" cy="114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AMS-BO </a:t>
                </a:r>
                <a:endParaRPr lang="de-DE" sz="1000" dirty="0"/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7380312" y="748192"/>
                <a:ext cx="76495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Version: 1  </a:t>
                </a:r>
                <a:endParaRPr lang="de-DE" sz="1000" dirty="0"/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7380312" y="971860"/>
                <a:ext cx="121860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Datum: 08.05.2020 </a:t>
                </a:r>
                <a:endParaRPr lang="de-DE" sz="1000" dirty="0"/>
              </a:p>
            </p:txBody>
          </p:sp>
        </p:grpSp>
        <p:cxnSp>
          <p:nvCxnSpPr>
            <p:cNvPr id="30" name="Gerade Verbindung 29"/>
            <p:cNvCxnSpPr/>
            <p:nvPr/>
          </p:nvCxnSpPr>
          <p:spPr>
            <a:xfrm>
              <a:off x="7380312" y="956720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7379168" y="720128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41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-1129" y="6165304"/>
            <a:ext cx="9144000" cy="720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13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67544" y="1444714"/>
            <a:ext cx="1453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Quarantäne</a:t>
            </a:r>
            <a:endParaRPr lang="de-DE" sz="2000" b="1" dirty="0"/>
          </a:p>
        </p:txBody>
      </p:sp>
      <p:sp>
        <p:nvSpPr>
          <p:cNvPr id="2" name="Rechteck 1"/>
          <p:cNvSpPr/>
          <p:nvPr/>
        </p:nvSpPr>
        <p:spPr>
          <a:xfrm>
            <a:off x="467544" y="2033416"/>
            <a:ext cx="817162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Wann und warum wird häusliche Quarantäne angeordnet?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Häusliche Quarantäne kann vom Gesundheitsamt für sogenannte begründete Verdachtsfälle angeordnet werden, wenn ein hohes Risiko besteht, dass man sich angesteckt hat.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wirklich enger Kontakt bedeutet, dass man mindestens 15 Minuten mit dem Erkrankten gesprochen hat bzw. angehustet oder angeniest </a:t>
            </a:r>
            <a:r>
              <a:rPr lang="de-D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wurde, 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während dieser ansteckend  gewesen </a:t>
            </a:r>
            <a:r>
              <a:rPr lang="de-D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(&lt;2,0m).</a:t>
            </a:r>
            <a:endParaRPr lang="de-DE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Wozu sind Sie während der </a:t>
            </a:r>
            <a:r>
              <a:rPr lang="de-DE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häuslichen </a:t>
            </a: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Quarantäne verpflichtet?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Folgen Sie den Hinweisen des Gesundheitsamtes.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Verlassen Sie nicht Ihr Zuhause und </a:t>
            </a:r>
            <a:r>
              <a:rPr lang="de-D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empfangen 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keinen Besuch.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Notieren 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Sie, zu wem Sie persönlichen Kontakt hatten.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Gesundheitsamt </a:t>
            </a:r>
            <a:r>
              <a:rPr lang="de-D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erkundigt  sich 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regelmäßig nach Ihrem </a:t>
            </a:r>
            <a:r>
              <a:rPr lang="de-D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Gesundheitszustand.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67544" y="6394539"/>
            <a:ext cx="5024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Abteilung Zentrale Verwaltung,  Sachgebiet Arbeitssicherheit und Gesundheitsschutz</a:t>
            </a:r>
            <a:endParaRPr lang="de-DE" sz="1100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503688" y="221784"/>
            <a:ext cx="8136624" cy="724993"/>
            <a:chOff x="503688" y="474800"/>
            <a:chExt cx="8136624" cy="724993"/>
          </a:xfrm>
        </p:grpSpPr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00" y="566576"/>
              <a:ext cx="1219200" cy="536448"/>
            </a:xfrm>
            <a:prstGeom prst="rect">
              <a:avLst/>
            </a:prstGeom>
          </p:spPr>
        </p:pic>
        <p:grpSp>
          <p:nvGrpSpPr>
            <p:cNvPr id="27" name="Gruppieren 26"/>
            <p:cNvGrpSpPr/>
            <p:nvPr/>
          </p:nvGrpSpPr>
          <p:grpSpPr>
            <a:xfrm>
              <a:off x="503688" y="474800"/>
              <a:ext cx="8136624" cy="721952"/>
              <a:chOff x="503688" y="1060008"/>
              <a:chExt cx="8136624" cy="721952"/>
            </a:xfrm>
          </p:grpSpPr>
          <p:sp>
            <p:nvSpPr>
              <p:cNvPr id="35" name="Rechteck 34"/>
              <p:cNvSpPr/>
              <p:nvPr/>
            </p:nvSpPr>
            <p:spPr>
              <a:xfrm>
                <a:off x="503688" y="1061880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1763688" y="1061960"/>
                <a:ext cx="5616624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7380312" y="1060008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8" name="Textfeld 27"/>
            <p:cNvSpPr txBox="1"/>
            <p:nvPr/>
          </p:nvSpPr>
          <p:spPr>
            <a:xfrm>
              <a:off x="2771800" y="618503"/>
              <a:ext cx="3543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Unterweisung SARS-CoV-2</a:t>
              </a:r>
              <a:endParaRPr lang="de-DE" sz="2400" b="1" dirty="0"/>
            </a:p>
          </p:txBody>
        </p:sp>
        <p:grpSp>
          <p:nvGrpSpPr>
            <p:cNvPr id="29" name="Gruppieren 28"/>
            <p:cNvGrpSpPr/>
            <p:nvPr/>
          </p:nvGrpSpPr>
          <p:grpSpPr>
            <a:xfrm>
              <a:off x="7380312" y="503726"/>
              <a:ext cx="1218603" cy="696067"/>
              <a:chOff x="7380312" y="522014"/>
              <a:chExt cx="1218603" cy="696067"/>
            </a:xfrm>
          </p:grpSpPr>
          <p:sp>
            <p:nvSpPr>
              <p:cNvPr id="32" name="Textfeld 31"/>
              <p:cNvSpPr txBox="1"/>
              <p:nvPr/>
            </p:nvSpPr>
            <p:spPr>
              <a:xfrm>
                <a:off x="7380312" y="522014"/>
                <a:ext cx="649537" cy="114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AMS-BO </a:t>
                </a:r>
                <a:endParaRPr lang="de-DE" sz="1000" dirty="0"/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7380312" y="748192"/>
                <a:ext cx="76495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Version: 1  </a:t>
                </a:r>
                <a:endParaRPr lang="de-DE" sz="1000" dirty="0"/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7380312" y="971860"/>
                <a:ext cx="121860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Datum: 08.05.2020 </a:t>
                </a:r>
                <a:endParaRPr lang="de-DE" sz="1000" dirty="0"/>
              </a:p>
            </p:txBody>
          </p:sp>
        </p:grpSp>
        <p:cxnSp>
          <p:nvCxnSpPr>
            <p:cNvPr id="30" name="Gerade Verbindung 29"/>
            <p:cNvCxnSpPr/>
            <p:nvPr/>
          </p:nvCxnSpPr>
          <p:spPr>
            <a:xfrm>
              <a:off x="7380312" y="956720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7379168" y="720128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66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-1129" y="6165304"/>
            <a:ext cx="9144000" cy="720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14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67544" y="1444714"/>
            <a:ext cx="1767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Masken tragen</a:t>
            </a:r>
            <a:endParaRPr lang="de-DE" sz="2000" b="1" dirty="0"/>
          </a:p>
        </p:txBody>
      </p:sp>
      <p:sp>
        <p:nvSpPr>
          <p:cNvPr id="2" name="Rechteck 1"/>
          <p:cNvSpPr/>
          <p:nvPr/>
        </p:nvSpPr>
        <p:spPr>
          <a:xfrm>
            <a:off x="467544" y="1916832"/>
            <a:ext cx="817276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Das richtige Tragen von Schutzmasken ist enorm wichtig. </a:t>
            </a:r>
            <a:b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Regeln: </a:t>
            </a:r>
            <a:endParaRPr kumimoji="0" lang="de-DE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Vor dem Aufsetzen der Maske müssen die Hände gründlich gewaschen werden. </a:t>
            </a:r>
          </a:p>
          <a:p>
            <a:pPr marL="342900" marR="0" lvl="0" indent="-34290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Die Maske so aufziehen, dass diese dichtschließend über Mund und Nase liegt. </a:t>
            </a:r>
          </a:p>
          <a:p>
            <a:pPr marL="342900" marR="0" lvl="0" indent="-34290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Während des Tragens sollte die Maske nicht berührt werden. Auch beim Ausziehen der Maske darf die Außenseiten nicht berührt werden. </a:t>
            </a:r>
          </a:p>
          <a:p>
            <a:pPr marL="342900" marR="0" lvl="0" indent="-34290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Die Schutzmaske ist zu wechseln, sobald diese feucht bzw. nass wird. </a:t>
            </a:r>
          </a:p>
          <a:p>
            <a:pPr marL="342900" marR="0" lvl="0" indent="-34290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Einmal-Schutzmasken sind in</a:t>
            </a:r>
            <a:r>
              <a:rPr kumimoji="0" lang="de-DE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noProof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bereitgestellten Mülleimern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zu entsorgen. Danach die Hände gründlich mit Seife waschen. Wiederverwendbare Mund-Nasen-Bedeckungen erhalten Sie von Ihrem Vorgesetzten.</a:t>
            </a:r>
          </a:p>
          <a:p>
            <a:pPr marL="342900" marR="0" lvl="0" indent="-34290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de-DE" sz="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Sie können durch das Tragen der Maske andere schützen, falls sie selbst unbekannt infiziert sind. Seien Sie solidarisch mit ihren Kollegen!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Tipp für Brillenträger: Drücken sie den eingebauten Draht der Maske dicht an Gesicht und Nase, so schließt die Maske gut nach oben ab und die Brillen beschlägt weniger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6394539"/>
            <a:ext cx="5024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Abteilung Zentrale Verwaltung,  Sachgebiet Arbeitssicherheit und Gesundheitsschutz</a:t>
            </a:r>
            <a:endParaRPr lang="de-DE" sz="1100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503688" y="221784"/>
            <a:ext cx="8136624" cy="724993"/>
            <a:chOff x="503688" y="474800"/>
            <a:chExt cx="8136624" cy="724993"/>
          </a:xfrm>
        </p:grpSpPr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00" y="566576"/>
              <a:ext cx="1219200" cy="536448"/>
            </a:xfrm>
            <a:prstGeom prst="rect">
              <a:avLst/>
            </a:prstGeom>
          </p:spPr>
        </p:pic>
        <p:grpSp>
          <p:nvGrpSpPr>
            <p:cNvPr id="26" name="Gruppieren 25"/>
            <p:cNvGrpSpPr/>
            <p:nvPr/>
          </p:nvGrpSpPr>
          <p:grpSpPr>
            <a:xfrm>
              <a:off x="503688" y="474800"/>
              <a:ext cx="8136624" cy="721952"/>
              <a:chOff x="503688" y="1060008"/>
              <a:chExt cx="8136624" cy="721952"/>
            </a:xfrm>
          </p:grpSpPr>
          <p:sp>
            <p:nvSpPr>
              <p:cNvPr id="34" name="Rechteck 33"/>
              <p:cNvSpPr/>
              <p:nvPr/>
            </p:nvSpPr>
            <p:spPr>
              <a:xfrm>
                <a:off x="503688" y="1061880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1763688" y="1061960"/>
                <a:ext cx="5616624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7380312" y="1060008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7" name="Textfeld 26"/>
            <p:cNvSpPr txBox="1"/>
            <p:nvPr/>
          </p:nvSpPr>
          <p:spPr>
            <a:xfrm>
              <a:off x="2771800" y="618503"/>
              <a:ext cx="3543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Unterweisung SARS-CoV-2</a:t>
              </a:r>
              <a:endParaRPr lang="de-DE" sz="2400" b="1" dirty="0"/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7380312" y="503726"/>
              <a:ext cx="1218603" cy="696067"/>
              <a:chOff x="7380312" y="522014"/>
              <a:chExt cx="1218603" cy="696067"/>
            </a:xfrm>
          </p:grpSpPr>
          <p:sp>
            <p:nvSpPr>
              <p:cNvPr id="31" name="Textfeld 30"/>
              <p:cNvSpPr txBox="1"/>
              <p:nvPr/>
            </p:nvSpPr>
            <p:spPr>
              <a:xfrm>
                <a:off x="7380312" y="522014"/>
                <a:ext cx="649537" cy="114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AMS-BO </a:t>
                </a:r>
                <a:endParaRPr lang="de-DE" sz="1000" dirty="0"/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7380312" y="748192"/>
                <a:ext cx="76495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Version: 1  </a:t>
                </a:r>
                <a:endParaRPr lang="de-DE" sz="1000" dirty="0"/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7380312" y="971860"/>
                <a:ext cx="121860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Datum: 08.05.2020 </a:t>
                </a:r>
                <a:endParaRPr lang="de-DE" sz="1000" dirty="0"/>
              </a:p>
            </p:txBody>
          </p:sp>
        </p:grpSp>
        <p:cxnSp>
          <p:nvCxnSpPr>
            <p:cNvPr id="29" name="Gerade Verbindung 28"/>
            <p:cNvCxnSpPr/>
            <p:nvPr/>
          </p:nvCxnSpPr>
          <p:spPr>
            <a:xfrm>
              <a:off x="7380312" y="956720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>
              <a:off x="7379168" y="720128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6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-1129" y="6165304"/>
            <a:ext cx="9144000" cy="720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15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67544" y="1444714"/>
            <a:ext cx="1767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Masken tragen</a:t>
            </a:r>
            <a:endParaRPr lang="de-DE" sz="20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467544" y="6394539"/>
            <a:ext cx="5024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Abteilung Zentrale Verwaltung,  Sachgebiet Arbeitssicherheit und Gesundheitsschutz</a:t>
            </a:r>
            <a:endParaRPr lang="de-DE" sz="1100" dirty="0"/>
          </a:p>
        </p:txBody>
      </p:sp>
      <p:sp>
        <p:nvSpPr>
          <p:cNvPr id="2" name="Rechteck 1"/>
          <p:cNvSpPr/>
          <p:nvPr/>
        </p:nvSpPr>
        <p:spPr>
          <a:xfrm>
            <a:off x="458400" y="2060848"/>
            <a:ext cx="3465528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für Schutzmasken gibt es?</a:t>
            </a:r>
          </a:p>
          <a:p>
            <a:pPr lvl="0">
              <a:spcBef>
                <a:spcPct val="20000"/>
              </a:spcBef>
            </a:pPr>
            <a:endParaRPr lang="de-DE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49464"/>
            <a:ext cx="1769649" cy="118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81600"/>
            <a:ext cx="1769649" cy="118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32024"/>
            <a:ext cx="1769649" cy="118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57753" y="2496963"/>
            <a:ext cx="582999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Mund-Nasen-Bedeckung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als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mechanische Barriere bzw. Bremse für eine Übertragung von 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Atemtröpfchen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oder Speichel beim Atmen, Husten oder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Niesen. </a:t>
            </a: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(Das Tragen dieser Schutzmaske stellt keine Alternative zum Einhalten 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der Abstandsregel dar!)</a:t>
            </a: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25211" y="5143263"/>
            <a:ext cx="552401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6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Partikel-filtrierende Halbmasken (FFP-Masken)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1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 in erster Linie in Arbeitsbereichen</a:t>
            </a:r>
            <a:r>
              <a:rPr lang="de-DE" sz="14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verwendet, in denen </a:t>
            </a:r>
          </a:p>
          <a:p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1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 gesundheitsschädliche Stoffe in der Luft befinden. 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49096" y="3885190"/>
            <a:ext cx="57118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Medizinische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Mund-Nasen-Schutzmasken (MNS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       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1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 vor allem im medizinischen Bereich wie Arztpraxen,</a:t>
            </a:r>
          </a:p>
          <a:p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DE" sz="1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Kliniken oder in der Pflege eingesetzt. 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065981" y="3447630"/>
            <a:ext cx="9941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Quelle: Infektinsschutz.de</a:t>
            </a:r>
            <a:endParaRPr lang="de-DE" sz="600" dirty="0"/>
          </a:p>
        </p:txBody>
      </p:sp>
      <p:sp>
        <p:nvSpPr>
          <p:cNvPr id="28" name="Textfeld 27"/>
          <p:cNvSpPr txBox="1"/>
          <p:nvPr/>
        </p:nvSpPr>
        <p:spPr>
          <a:xfrm>
            <a:off x="7056505" y="4659705"/>
            <a:ext cx="9941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Quelle: Infektinsschutz.de</a:t>
            </a:r>
            <a:endParaRPr lang="de-DE" sz="600" dirty="0"/>
          </a:p>
        </p:txBody>
      </p:sp>
      <p:sp>
        <p:nvSpPr>
          <p:cNvPr id="29" name="Textfeld 28"/>
          <p:cNvSpPr txBox="1"/>
          <p:nvPr/>
        </p:nvSpPr>
        <p:spPr>
          <a:xfrm>
            <a:off x="7082638" y="5931310"/>
            <a:ext cx="9941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Quelle: Infektinsschutz.de</a:t>
            </a:r>
            <a:endParaRPr lang="de-DE" sz="600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503688" y="221784"/>
            <a:ext cx="8136624" cy="724993"/>
            <a:chOff x="503688" y="474800"/>
            <a:chExt cx="8136624" cy="724993"/>
          </a:xfrm>
        </p:grpSpPr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00" y="566576"/>
              <a:ext cx="1219200" cy="536448"/>
            </a:xfrm>
            <a:prstGeom prst="rect">
              <a:avLst/>
            </a:prstGeom>
          </p:spPr>
        </p:pic>
        <p:grpSp>
          <p:nvGrpSpPr>
            <p:cNvPr id="32" name="Gruppieren 31"/>
            <p:cNvGrpSpPr/>
            <p:nvPr/>
          </p:nvGrpSpPr>
          <p:grpSpPr>
            <a:xfrm>
              <a:off x="503688" y="474800"/>
              <a:ext cx="8136624" cy="721952"/>
              <a:chOff x="503688" y="1060008"/>
              <a:chExt cx="8136624" cy="721952"/>
            </a:xfrm>
          </p:grpSpPr>
          <p:sp>
            <p:nvSpPr>
              <p:cNvPr id="40" name="Rechteck 39"/>
              <p:cNvSpPr/>
              <p:nvPr/>
            </p:nvSpPr>
            <p:spPr>
              <a:xfrm>
                <a:off x="503688" y="1061880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Rechteck 40"/>
              <p:cNvSpPr/>
              <p:nvPr/>
            </p:nvSpPr>
            <p:spPr>
              <a:xfrm>
                <a:off x="1763688" y="1061960"/>
                <a:ext cx="5616624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Rechteck 41"/>
              <p:cNvSpPr/>
              <p:nvPr/>
            </p:nvSpPr>
            <p:spPr>
              <a:xfrm>
                <a:off x="7380312" y="1060008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3" name="Textfeld 32"/>
            <p:cNvSpPr txBox="1"/>
            <p:nvPr/>
          </p:nvSpPr>
          <p:spPr>
            <a:xfrm>
              <a:off x="2771800" y="618503"/>
              <a:ext cx="3543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Unterweisung SARS-CoV-2</a:t>
              </a:r>
              <a:endParaRPr lang="de-DE" sz="2400" b="1" dirty="0"/>
            </a:p>
          </p:txBody>
        </p:sp>
        <p:grpSp>
          <p:nvGrpSpPr>
            <p:cNvPr id="34" name="Gruppieren 33"/>
            <p:cNvGrpSpPr/>
            <p:nvPr/>
          </p:nvGrpSpPr>
          <p:grpSpPr>
            <a:xfrm>
              <a:off x="7380312" y="503726"/>
              <a:ext cx="1218603" cy="696067"/>
              <a:chOff x="7380312" y="522014"/>
              <a:chExt cx="1218603" cy="696067"/>
            </a:xfrm>
          </p:grpSpPr>
          <p:sp>
            <p:nvSpPr>
              <p:cNvPr id="37" name="Textfeld 36"/>
              <p:cNvSpPr txBox="1"/>
              <p:nvPr/>
            </p:nvSpPr>
            <p:spPr>
              <a:xfrm>
                <a:off x="7380312" y="522014"/>
                <a:ext cx="649537" cy="114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AMS-BO </a:t>
                </a:r>
                <a:endParaRPr lang="de-DE" sz="1000" dirty="0"/>
              </a:p>
            </p:txBody>
          </p:sp>
          <p:sp>
            <p:nvSpPr>
              <p:cNvPr id="38" name="Textfeld 37"/>
              <p:cNvSpPr txBox="1"/>
              <p:nvPr/>
            </p:nvSpPr>
            <p:spPr>
              <a:xfrm>
                <a:off x="7380312" y="748192"/>
                <a:ext cx="76495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Version: 1  </a:t>
                </a:r>
                <a:endParaRPr lang="de-DE" sz="1000" dirty="0"/>
              </a:p>
            </p:txBody>
          </p:sp>
          <p:sp>
            <p:nvSpPr>
              <p:cNvPr id="39" name="Textfeld 38"/>
              <p:cNvSpPr txBox="1"/>
              <p:nvPr/>
            </p:nvSpPr>
            <p:spPr>
              <a:xfrm>
                <a:off x="7380312" y="971860"/>
                <a:ext cx="121860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Datum: 08.05.2020 </a:t>
                </a:r>
                <a:endParaRPr lang="de-DE" sz="1000" dirty="0"/>
              </a:p>
            </p:txBody>
          </p:sp>
        </p:grpSp>
        <p:cxnSp>
          <p:nvCxnSpPr>
            <p:cNvPr id="35" name="Gerade Verbindung 34"/>
            <p:cNvCxnSpPr/>
            <p:nvPr/>
          </p:nvCxnSpPr>
          <p:spPr>
            <a:xfrm>
              <a:off x="7380312" y="956720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>
              <a:off x="7379168" y="720128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046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-1129" y="6165304"/>
            <a:ext cx="9144000" cy="720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16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67544" y="1444714"/>
            <a:ext cx="1767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Masken tragen</a:t>
            </a:r>
            <a:endParaRPr lang="de-DE" sz="20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467544" y="6394539"/>
            <a:ext cx="5024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Abteilung Zentrale Verwaltung,  Sachgebiet Arbeitssicherheit und Gesundheitsschutz</a:t>
            </a:r>
            <a:endParaRPr lang="de-DE" sz="1100" dirty="0"/>
          </a:p>
        </p:txBody>
      </p:sp>
      <p:sp>
        <p:nvSpPr>
          <p:cNvPr id="2" name="Rechteck 1"/>
          <p:cNvSpPr/>
          <p:nvPr/>
        </p:nvSpPr>
        <p:spPr>
          <a:xfrm>
            <a:off x="458400" y="2060848"/>
            <a:ext cx="8172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welchen Situationen sollten Masken unbedingt getragen werden</a:t>
            </a:r>
            <a:r>
              <a:rPr lang="de-DE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>
              <a:spcBef>
                <a:spcPct val="20000"/>
              </a:spcBef>
            </a:pPr>
            <a:endParaRPr lang="de-DE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 ein Sicherheitsabstand unter 1,5m Abstand nicht eingehalten werden kann. </a:t>
            </a:r>
            <a:r>
              <a:rPr lang="de-D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 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 z.B. der Fall sein in:</a:t>
            </a:r>
          </a:p>
          <a:p>
            <a:pPr lvl="0">
              <a:spcBef>
                <a:spcPct val="20000"/>
              </a:spcBef>
            </a:pPr>
            <a:endParaRPr lang="de-DE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Umkleiden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dem Weg von oder zum Arbeitsplatz (durch spontane Begegnungen mit anderen)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Besprechungsräumen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Aufzügen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Kantine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Toilette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Kaffeeküchen</a:t>
            </a:r>
          </a:p>
        </p:txBody>
      </p:sp>
      <p:grpSp>
        <p:nvGrpSpPr>
          <p:cNvPr id="25" name="Gruppieren 24"/>
          <p:cNvGrpSpPr/>
          <p:nvPr/>
        </p:nvGrpSpPr>
        <p:grpSpPr>
          <a:xfrm>
            <a:off x="503688" y="221784"/>
            <a:ext cx="8136624" cy="724993"/>
            <a:chOff x="503688" y="474800"/>
            <a:chExt cx="8136624" cy="724993"/>
          </a:xfrm>
        </p:grpSpPr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00" y="566576"/>
              <a:ext cx="1219200" cy="536448"/>
            </a:xfrm>
            <a:prstGeom prst="rect">
              <a:avLst/>
            </a:prstGeom>
          </p:spPr>
        </p:pic>
        <p:grpSp>
          <p:nvGrpSpPr>
            <p:cNvPr id="27" name="Gruppieren 26"/>
            <p:cNvGrpSpPr/>
            <p:nvPr/>
          </p:nvGrpSpPr>
          <p:grpSpPr>
            <a:xfrm>
              <a:off x="503688" y="474800"/>
              <a:ext cx="8136624" cy="721952"/>
              <a:chOff x="503688" y="1060008"/>
              <a:chExt cx="8136624" cy="721952"/>
            </a:xfrm>
          </p:grpSpPr>
          <p:sp>
            <p:nvSpPr>
              <p:cNvPr id="35" name="Rechteck 34"/>
              <p:cNvSpPr/>
              <p:nvPr/>
            </p:nvSpPr>
            <p:spPr>
              <a:xfrm>
                <a:off x="503688" y="1061880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1763688" y="1061960"/>
                <a:ext cx="5616624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7380312" y="1060008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8" name="Textfeld 27"/>
            <p:cNvSpPr txBox="1"/>
            <p:nvPr/>
          </p:nvSpPr>
          <p:spPr>
            <a:xfrm>
              <a:off x="2771800" y="618503"/>
              <a:ext cx="3543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Unterweisung SARS-CoV-2</a:t>
              </a:r>
              <a:endParaRPr lang="de-DE" sz="2400" b="1" dirty="0"/>
            </a:p>
          </p:txBody>
        </p:sp>
        <p:grpSp>
          <p:nvGrpSpPr>
            <p:cNvPr id="29" name="Gruppieren 28"/>
            <p:cNvGrpSpPr/>
            <p:nvPr/>
          </p:nvGrpSpPr>
          <p:grpSpPr>
            <a:xfrm>
              <a:off x="7380312" y="503726"/>
              <a:ext cx="1218603" cy="696067"/>
              <a:chOff x="7380312" y="522014"/>
              <a:chExt cx="1218603" cy="696067"/>
            </a:xfrm>
          </p:grpSpPr>
          <p:sp>
            <p:nvSpPr>
              <p:cNvPr id="32" name="Textfeld 31"/>
              <p:cNvSpPr txBox="1"/>
              <p:nvPr/>
            </p:nvSpPr>
            <p:spPr>
              <a:xfrm>
                <a:off x="7380312" y="522014"/>
                <a:ext cx="649537" cy="114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AMS-BO </a:t>
                </a:r>
                <a:endParaRPr lang="de-DE" sz="1000" dirty="0"/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7380312" y="748192"/>
                <a:ext cx="76495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Version: 1  </a:t>
                </a:r>
                <a:endParaRPr lang="de-DE" sz="1000" dirty="0"/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7380312" y="971860"/>
                <a:ext cx="121860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Datum: 08.05.2020 </a:t>
                </a:r>
                <a:endParaRPr lang="de-DE" sz="1000" dirty="0"/>
              </a:p>
            </p:txBody>
          </p:sp>
        </p:grpSp>
        <p:cxnSp>
          <p:nvCxnSpPr>
            <p:cNvPr id="30" name="Gerade Verbindung 29"/>
            <p:cNvCxnSpPr/>
            <p:nvPr/>
          </p:nvCxnSpPr>
          <p:spPr>
            <a:xfrm>
              <a:off x="7380312" y="956720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7379168" y="720128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92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-1129" y="6165304"/>
            <a:ext cx="9144000" cy="720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17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67544" y="1444714"/>
            <a:ext cx="4168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Weitere mögliche Schutzmaßnahmen</a:t>
            </a:r>
            <a:endParaRPr lang="de-DE" sz="20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467544" y="6394539"/>
            <a:ext cx="5024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Abteilung Zentrale Verwaltung,  Sachgebiet Arbeitssicherheit und Gesundheitsschutz</a:t>
            </a:r>
            <a:endParaRPr lang="de-DE" sz="1100" dirty="0"/>
          </a:p>
        </p:txBody>
      </p:sp>
      <p:sp>
        <p:nvSpPr>
          <p:cNvPr id="2" name="Rechteck 1"/>
          <p:cNvSpPr/>
          <p:nvPr/>
        </p:nvSpPr>
        <p:spPr>
          <a:xfrm>
            <a:off x="476688" y="1988840"/>
            <a:ext cx="8112968" cy="419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de-DE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 </a:t>
            </a: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sonst noch getan werden?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Geschirrspülmaschine auf über 60°C laufen lassen, dann werden die Viren sicher zerstört.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frisch gespülte Tassen/ Gläser oder Flaschen nutzen, so kann eine Schmierinfektion verhindert werden.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Gegenstände wie z.B. Arbeitsmaterialien 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anderen Personen teilen.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Auch in Besprechungs- oder Vesperräumen Abstand halten. Größerer Besprechungsräume mieten als es Teilnehmer gibt.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Rauchen mindestens 2m Abstand halten, da beim Rauchen besondere Infektionsgefahr besteht, denn hier wird die Hand direkt zum Mund geführt wird.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internen Fahrten (in PKWs/ LKWs) mit mehreren Personen sollten alle Personen Mundschutz tragen.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Kaffeeküchen und Toiletten nach Möglichkeit nur allein betreten oder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2,00 m</a:t>
            </a:r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Abstand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halten.</a:t>
            </a:r>
          </a:p>
        </p:txBody>
      </p:sp>
      <p:grpSp>
        <p:nvGrpSpPr>
          <p:cNvPr id="25" name="Gruppieren 24"/>
          <p:cNvGrpSpPr/>
          <p:nvPr/>
        </p:nvGrpSpPr>
        <p:grpSpPr>
          <a:xfrm>
            <a:off x="503688" y="221784"/>
            <a:ext cx="8136624" cy="724993"/>
            <a:chOff x="503688" y="474800"/>
            <a:chExt cx="8136624" cy="724993"/>
          </a:xfrm>
        </p:grpSpPr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00" y="566576"/>
              <a:ext cx="1219200" cy="536448"/>
            </a:xfrm>
            <a:prstGeom prst="rect">
              <a:avLst/>
            </a:prstGeom>
          </p:spPr>
        </p:pic>
        <p:grpSp>
          <p:nvGrpSpPr>
            <p:cNvPr id="27" name="Gruppieren 26"/>
            <p:cNvGrpSpPr/>
            <p:nvPr/>
          </p:nvGrpSpPr>
          <p:grpSpPr>
            <a:xfrm>
              <a:off x="503688" y="474800"/>
              <a:ext cx="8136624" cy="721952"/>
              <a:chOff x="503688" y="1060008"/>
              <a:chExt cx="8136624" cy="721952"/>
            </a:xfrm>
          </p:grpSpPr>
          <p:sp>
            <p:nvSpPr>
              <p:cNvPr id="35" name="Rechteck 34"/>
              <p:cNvSpPr/>
              <p:nvPr/>
            </p:nvSpPr>
            <p:spPr>
              <a:xfrm>
                <a:off x="503688" y="1061880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1763688" y="1061960"/>
                <a:ext cx="5616624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7380312" y="1060008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8" name="Textfeld 27"/>
            <p:cNvSpPr txBox="1"/>
            <p:nvPr/>
          </p:nvSpPr>
          <p:spPr>
            <a:xfrm>
              <a:off x="2771800" y="618503"/>
              <a:ext cx="3543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Unterweisung SARS-CoV-2</a:t>
              </a:r>
              <a:endParaRPr lang="de-DE" sz="2400" b="1" dirty="0"/>
            </a:p>
          </p:txBody>
        </p:sp>
        <p:grpSp>
          <p:nvGrpSpPr>
            <p:cNvPr id="29" name="Gruppieren 28"/>
            <p:cNvGrpSpPr/>
            <p:nvPr/>
          </p:nvGrpSpPr>
          <p:grpSpPr>
            <a:xfrm>
              <a:off x="7380312" y="503726"/>
              <a:ext cx="1218603" cy="696067"/>
              <a:chOff x="7380312" y="522014"/>
              <a:chExt cx="1218603" cy="696067"/>
            </a:xfrm>
          </p:grpSpPr>
          <p:sp>
            <p:nvSpPr>
              <p:cNvPr id="32" name="Textfeld 31"/>
              <p:cNvSpPr txBox="1"/>
              <p:nvPr/>
            </p:nvSpPr>
            <p:spPr>
              <a:xfrm>
                <a:off x="7380312" y="522014"/>
                <a:ext cx="649537" cy="114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AMS-BO </a:t>
                </a:r>
                <a:endParaRPr lang="de-DE" sz="1000" dirty="0"/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7380312" y="748192"/>
                <a:ext cx="76495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Version: 1  </a:t>
                </a:r>
                <a:endParaRPr lang="de-DE" sz="1000" dirty="0"/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7380312" y="971860"/>
                <a:ext cx="121860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Datum: 08.05.2020 </a:t>
                </a:r>
                <a:endParaRPr lang="de-DE" sz="1000" dirty="0"/>
              </a:p>
            </p:txBody>
          </p:sp>
        </p:grpSp>
        <p:cxnSp>
          <p:nvCxnSpPr>
            <p:cNvPr id="30" name="Gerade Verbindung 29"/>
            <p:cNvCxnSpPr/>
            <p:nvPr/>
          </p:nvCxnSpPr>
          <p:spPr>
            <a:xfrm>
              <a:off x="7380312" y="956720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7379168" y="720128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24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-1129" y="6165304"/>
            <a:ext cx="9144000" cy="720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18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67544" y="1444714"/>
            <a:ext cx="2713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Erste Hilfe bei COVID-19</a:t>
            </a:r>
            <a:endParaRPr lang="de-DE" sz="20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467544" y="6394539"/>
            <a:ext cx="5024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Abteilung Zentrale Verwaltung,  Sachgebiet Arbeitssicherheit und Gesundheitsschutz</a:t>
            </a:r>
            <a:endParaRPr lang="de-DE" sz="1100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xmlns="" id="{4D365826-B17B-44B9-86B2-F6290F82734F}"/>
              </a:ext>
            </a:extLst>
          </p:cNvPr>
          <p:cNvSpPr txBox="1">
            <a:spLocks/>
          </p:cNvSpPr>
          <p:nvPr/>
        </p:nvSpPr>
        <p:spPr bwMode="auto">
          <a:xfrm>
            <a:off x="550822" y="2226074"/>
            <a:ext cx="2556145" cy="330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Immer erst Selbstschutz beachten.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Also Abstand halten und nicht dem Gesicht des Betroffenen nähern.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Bei der </a:t>
            </a: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Reanimation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 Zeiten von COVID-19, sollen die Ersthelfer nicht direkt beatmen sondern nur: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ÜFEN - RUFEN - DRÜCKEN </a:t>
            </a:r>
            <a:endParaRPr kumimoji="0" lang="de-DE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" t="7111" r="2480" b="11465"/>
          <a:stretch/>
        </p:blipFill>
        <p:spPr bwMode="auto">
          <a:xfrm>
            <a:off x="3137207" y="1916832"/>
            <a:ext cx="5501961" cy="338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50784" y="5590553"/>
            <a:ext cx="7973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Rettungsdienst besitzt alternative 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Beatmungsmöglichkeiten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daher ist immer die </a:t>
            </a:r>
            <a:r>
              <a:rPr lang="de-D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zu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rufen.</a:t>
            </a:r>
          </a:p>
        </p:txBody>
      </p:sp>
      <p:sp>
        <p:nvSpPr>
          <p:cNvPr id="25" name="Rechteck 24"/>
          <p:cNvSpPr/>
          <p:nvPr/>
        </p:nvSpPr>
        <p:spPr>
          <a:xfrm>
            <a:off x="7949847" y="5229200"/>
            <a:ext cx="7986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BZgA</a:t>
            </a:r>
            <a:endParaRPr lang="de-DE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503688" y="221784"/>
            <a:ext cx="8136624" cy="724993"/>
            <a:chOff x="503688" y="474800"/>
            <a:chExt cx="8136624" cy="724993"/>
          </a:xfrm>
        </p:grpSpPr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00" y="566576"/>
              <a:ext cx="1219200" cy="536448"/>
            </a:xfrm>
            <a:prstGeom prst="rect">
              <a:avLst/>
            </a:prstGeom>
          </p:spPr>
        </p:pic>
        <p:grpSp>
          <p:nvGrpSpPr>
            <p:cNvPr id="29" name="Gruppieren 28"/>
            <p:cNvGrpSpPr/>
            <p:nvPr/>
          </p:nvGrpSpPr>
          <p:grpSpPr>
            <a:xfrm>
              <a:off x="503688" y="474800"/>
              <a:ext cx="8136624" cy="721952"/>
              <a:chOff x="503688" y="1060008"/>
              <a:chExt cx="8136624" cy="721952"/>
            </a:xfrm>
          </p:grpSpPr>
          <p:sp>
            <p:nvSpPr>
              <p:cNvPr id="37" name="Rechteck 36"/>
              <p:cNvSpPr/>
              <p:nvPr/>
            </p:nvSpPr>
            <p:spPr>
              <a:xfrm>
                <a:off x="503688" y="1061880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Rechteck 37"/>
              <p:cNvSpPr/>
              <p:nvPr/>
            </p:nvSpPr>
            <p:spPr>
              <a:xfrm>
                <a:off x="1763688" y="1061960"/>
                <a:ext cx="5616624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7380312" y="1060008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0" name="Textfeld 29"/>
            <p:cNvSpPr txBox="1"/>
            <p:nvPr/>
          </p:nvSpPr>
          <p:spPr>
            <a:xfrm>
              <a:off x="2771800" y="618503"/>
              <a:ext cx="3543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Unterweisung SARS-CoV-2</a:t>
              </a:r>
              <a:endParaRPr lang="de-DE" sz="2400" b="1" dirty="0"/>
            </a:p>
          </p:txBody>
        </p:sp>
        <p:grpSp>
          <p:nvGrpSpPr>
            <p:cNvPr id="31" name="Gruppieren 30"/>
            <p:cNvGrpSpPr/>
            <p:nvPr/>
          </p:nvGrpSpPr>
          <p:grpSpPr>
            <a:xfrm>
              <a:off x="7380312" y="503726"/>
              <a:ext cx="1218603" cy="696067"/>
              <a:chOff x="7380312" y="522014"/>
              <a:chExt cx="1218603" cy="696067"/>
            </a:xfrm>
          </p:grpSpPr>
          <p:sp>
            <p:nvSpPr>
              <p:cNvPr id="34" name="Textfeld 33"/>
              <p:cNvSpPr txBox="1"/>
              <p:nvPr/>
            </p:nvSpPr>
            <p:spPr>
              <a:xfrm>
                <a:off x="7380312" y="522014"/>
                <a:ext cx="649537" cy="114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AMS-BO </a:t>
                </a:r>
                <a:endParaRPr lang="de-DE" sz="1000" dirty="0"/>
              </a:p>
            </p:txBody>
          </p:sp>
          <p:sp>
            <p:nvSpPr>
              <p:cNvPr id="35" name="Textfeld 34"/>
              <p:cNvSpPr txBox="1"/>
              <p:nvPr/>
            </p:nvSpPr>
            <p:spPr>
              <a:xfrm>
                <a:off x="7380312" y="748192"/>
                <a:ext cx="76495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Version: 1  </a:t>
                </a:r>
                <a:endParaRPr lang="de-DE" sz="1000" dirty="0"/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7380312" y="971860"/>
                <a:ext cx="121860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Datum: 08.05.2020 </a:t>
                </a:r>
                <a:endParaRPr lang="de-DE" sz="1000" dirty="0"/>
              </a:p>
            </p:txBody>
          </p:sp>
        </p:grpSp>
        <p:cxnSp>
          <p:nvCxnSpPr>
            <p:cNvPr id="32" name="Gerade Verbindung 31"/>
            <p:cNvCxnSpPr/>
            <p:nvPr/>
          </p:nvCxnSpPr>
          <p:spPr>
            <a:xfrm>
              <a:off x="7380312" y="956720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>
              <a:off x="7379168" y="720128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840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-1129" y="6165304"/>
            <a:ext cx="9144000" cy="720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19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67544" y="1444714"/>
            <a:ext cx="2211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Betriebsanweisung</a:t>
            </a:r>
            <a:endParaRPr lang="de-DE" sz="20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467544" y="6394539"/>
            <a:ext cx="5024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Abteilung Zentrale Verwaltung,  Sachgebiet Arbeitssicherheit und Gesundheitsschutz</a:t>
            </a:r>
            <a:endParaRPr lang="de-DE" sz="1100" dirty="0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448" y="1365010"/>
            <a:ext cx="3512633" cy="473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7545" y="2908101"/>
            <a:ext cx="41764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Die Betriebsanweisung gemäß §14 Biostoffverordnung „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Coronavirus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SARS-CoV-2“ zeigt die wichtigsten Gefahren und Verhaltens-regeln im Umgang mit dem Virus in unserer Einrichtung auf. </a:t>
            </a:r>
            <a:b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Ihr ist Folge zu leisten.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503688" y="221784"/>
            <a:ext cx="8136624" cy="724993"/>
            <a:chOff x="503688" y="474800"/>
            <a:chExt cx="8136624" cy="724993"/>
          </a:xfrm>
        </p:grpSpPr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00" y="566576"/>
              <a:ext cx="1219200" cy="536448"/>
            </a:xfrm>
            <a:prstGeom prst="rect">
              <a:avLst/>
            </a:prstGeom>
          </p:spPr>
        </p:pic>
        <p:grpSp>
          <p:nvGrpSpPr>
            <p:cNvPr id="27" name="Gruppieren 26"/>
            <p:cNvGrpSpPr/>
            <p:nvPr/>
          </p:nvGrpSpPr>
          <p:grpSpPr>
            <a:xfrm>
              <a:off x="503688" y="474800"/>
              <a:ext cx="8136624" cy="721952"/>
              <a:chOff x="503688" y="1060008"/>
              <a:chExt cx="8136624" cy="721952"/>
            </a:xfrm>
          </p:grpSpPr>
          <p:sp>
            <p:nvSpPr>
              <p:cNvPr id="35" name="Rechteck 34"/>
              <p:cNvSpPr/>
              <p:nvPr/>
            </p:nvSpPr>
            <p:spPr>
              <a:xfrm>
                <a:off x="503688" y="1061880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1763688" y="1061960"/>
                <a:ext cx="5616624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7380312" y="1060008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8" name="Textfeld 27"/>
            <p:cNvSpPr txBox="1"/>
            <p:nvPr/>
          </p:nvSpPr>
          <p:spPr>
            <a:xfrm>
              <a:off x="2771800" y="618503"/>
              <a:ext cx="3543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Unterweisung SARS-CoV-2</a:t>
              </a:r>
              <a:endParaRPr lang="de-DE" sz="2400" b="1" dirty="0"/>
            </a:p>
          </p:txBody>
        </p:sp>
        <p:grpSp>
          <p:nvGrpSpPr>
            <p:cNvPr id="29" name="Gruppieren 28"/>
            <p:cNvGrpSpPr/>
            <p:nvPr/>
          </p:nvGrpSpPr>
          <p:grpSpPr>
            <a:xfrm>
              <a:off x="7380312" y="503726"/>
              <a:ext cx="1218603" cy="696067"/>
              <a:chOff x="7380312" y="522014"/>
              <a:chExt cx="1218603" cy="696067"/>
            </a:xfrm>
          </p:grpSpPr>
          <p:sp>
            <p:nvSpPr>
              <p:cNvPr id="32" name="Textfeld 31"/>
              <p:cNvSpPr txBox="1"/>
              <p:nvPr/>
            </p:nvSpPr>
            <p:spPr>
              <a:xfrm>
                <a:off x="7380312" y="522014"/>
                <a:ext cx="649537" cy="114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AMS-BO </a:t>
                </a:r>
                <a:endParaRPr lang="de-DE" sz="1000" dirty="0"/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7380312" y="748192"/>
                <a:ext cx="76495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Version: 1  </a:t>
                </a:r>
                <a:endParaRPr lang="de-DE" sz="1000" dirty="0"/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7380312" y="971860"/>
                <a:ext cx="121860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Datum: 08.05.2020 </a:t>
                </a:r>
                <a:endParaRPr lang="de-DE" sz="1000" dirty="0"/>
              </a:p>
            </p:txBody>
          </p:sp>
        </p:grpSp>
        <p:cxnSp>
          <p:nvCxnSpPr>
            <p:cNvPr id="30" name="Gerade Verbindung 29"/>
            <p:cNvCxnSpPr/>
            <p:nvPr/>
          </p:nvCxnSpPr>
          <p:spPr>
            <a:xfrm>
              <a:off x="7380312" y="956720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7379168" y="720128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659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-1129" y="6165304"/>
            <a:ext cx="9144000" cy="720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2</a:t>
            </a:fld>
            <a:endParaRPr lang="de-DE"/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xmlns="" id="{FAD2D06C-63BE-4BD9-AADC-FC50496A86F8}"/>
              </a:ext>
            </a:extLst>
          </p:cNvPr>
          <p:cNvSpPr txBox="1">
            <a:spLocks/>
          </p:cNvSpPr>
          <p:nvPr/>
        </p:nvSpPr>
        <p:spPr>
          <a:xfrm>
            <a:off x="610865" y="2132856"/>
            <a:ext cx="4753223" cy="3890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tx1"/>
                </a:solidFill>
              </a:rPr>
              <a:t>Allgemeines zu COVID-19 (SARS-CoV-2)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tx1"/>
                </a:solidFill>
              </a:rPr>
              <a:t>Allgemeine Schutzmaßnahmen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tx1"/>
                </a:solidFill>
              </a:rPr>
              <a:t>Hände Waschen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tx1"/>
                </a:solidFill>
              </a:rPr>
              <a:t>Kontaktpersonen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tx1"/>
                </a:solidFill>
              </a:rPr>
              <a:t>Quarantäne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tx1"/>
                </a:solidFill>
              </a:rPr>
              <a:t>Masken tragen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tx1"/>
                </a:solidFill>
              </a:rPr>
              <a:t>Weitere mögliche Schutzmaßnahmen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tx1"/>
                </a:solidFill>
              </a:rPr>
              <a:t>Erste Hilfe bei COVID-19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tx1"/>
                </a:solidFill>
              </a:rPr>
              <a:t>Betriebsanweisung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tx1"/>
                </a:solidFill>
              </a:rPr>
              <a:t>Information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26200" y="1533960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Inhalt</a:t>
            </a:r>
            <a:endParaRPr lang="de-DE" sz="2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467544" y="6394539"/>
            <a:ext cx="5024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Abteilung Zentrale Verwaltung,  Sachgebiet Arbeitssicherheit und Gesundheitsschutz</a:t>
            </a:r>
            <a:endParaRPr lang="de-DE" sz="1100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503688" y="221784"/>
            <a:ext cx="8136624" cy="724993"/>
            <a:chOff x="503688" y="474800"/>
            <a:chExt cx="8136624" cy="724993"/>
          </a:xfrm>
        </p:grpSpPr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00" y="566576"/>
              <a:ext cx="1219200" cy="536448"/>
            </a:xfrm>
            <a:prstGeom prst="rect">
              <a:avLst/>
            </a:prstGeom>
          </p:spPr>
        </p:pic>
        <p:grpSp>
          <p:nvGrpSpPr>
            <p:cNvPr id="28" name="Gruppieren 27"/>
            <p:cNvGrpSpPr/>
            <p:nvPr/>
          </p:nvGrpSpPr>
          <p:grpSpPr>
            <a:xfrm>
              <a:off x="503688" y="474800"/>
              <a:ext cx="8136624" cy="721952"/>
              <a:chOff x="503688" y="1060008"/>
              <a:chExt cx="8136624" cy="721952"/>
            </a:xfrm>
          </p:grpSpPr>
          <p:sp>
            <p:nvSpPr>
              <p:cNvPr id="36" name="Rechteck 35"/>
              <p:cNvSpPr/>
              <p:nvPr/>
            </p:nvSpPr>
            <p:spPr>
              <a:xfrm>
                <a:off x="503688" y="1061880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1763688" y="1061960"/>
                <a:ext cx="5616624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Rechteck 37"/>
              <p:cNvSpPr/>
              <p:nvPr/>
            </p:nvSpPr>
            <p:spPr>
              <a:xfrm>
                <a:off x="7380312" y="1060008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9" name="Textfeld 28"/>
            <p:cNvSpPr txBox="1"/>
            <p:nvPr/>
          </p:nvSpPr>
          <p:spPr>
            <a:xfrm>
              <a:off x="2771800" y="618503"/>
              <a:ext cx="3543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Unterweisung SARS-CoV-2</a:t>
              </a:r>
              <a:endParaRPr lang="de-DE" sz="2400" b="1" dirty="0"/>
            </a:p>
          </p:txBody>
        </p:sp>
        <p:grpSp>
          <p:nvGrpSpPr>
            <p:cNvPr id="30" name="Gruppieren 29"/>
            <p:cNvGrpSpPr/>
            <p:nvPr/>
          </p:nvGrpSpPr>
          <p:grpSpPr>
            <a:xfrm>
              <a:off x="7380312" y="503726"/>
              <a:ext cx="1218603" cy="696067"/>
              <a:chOff x="7380312" y="522014"/>
              <a:chExt cx="1218603" cy="696067"/>
            </a:xfrm>
          </p:grpSpPr>
          <p:sp>
            <p:nvSpPr>
              <p:cNvPr id="33" name="Textfeld 32"/>
              <p:cNvSpPr txBox="1"/>
              <p:nvPr/>
            </p:nvSpPr>
            <p:spPr>
              <a:xfrm>
                <a:off x="7380312" y="522014"/>
                <a:ext cx="649537" cy="114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AMS-BO </a:t>
                </a:r>
                <a:endParaRPr lang="de-DE" sz="1000" dirty="0"/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7380312" y="748192"/>
                <a:ext cx="76495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Version: 1  </a:t>
                </a:r>
                <a:endParaRPr lang="de-DE" sz="1000" dirty="0"/>
              </a:p>
            </p:txBody>
          </p:sp>
          <p:sp>
            <p:nvSpPr>
              <p:cNvPr id="35" name="Textfeld 34"/>
              <p:cNvSpPr txBox="1"/>
              <p:nvPr/>
            </p:nvSpPr>
            <p:spPr>
              <a:xfrm>
                <a:off x="7380312" y="971860"/>
                <a:ext cx="121860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Datum: 08.05.2020 </a:t>
                </a:r>
                <a:endParaRPr lang="de-DE" sz="1000" dirty="0"/>
              </a:p>
            </p:txBody>
          </p:sp>
        </p:grpSp>
        <p:cxnSp>
          <p:nvCxnSpPr>
            <p:cNvPr id="31" name="Gerade Verbindung 30"/>
            <p:cNvCxnSpPr/>
            <p:nvPr/>
          </p:nvCxnSpPr>
          <p:spPr>
            <a:xfrm>
              <a:off x="7380312" y="956720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>
              <a:off x="7379168" y="720128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825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-1129" y="6165304"/>
            <a:ext cx="9144000" cy="720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20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67544" y="1444714"/>
            <a:ext cx="1723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Informationen</a:t>
            </a:r>
            <a:endParaRPr lang="de-DE" sz="20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467544" y="6394539"/>
            <a:ext cx="5024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Abteilung Zentrale Verwaltung,  Sachgebiet Arbeitssicherheit und Gesundheitsschutz</a:t>
            </a:r>
            <a:endParaRPr lang="de-DE" sz="1100" dirty="0"/>
          </a:p>
        </p:txBody>
      </p:sp>
      <p:sp>
        <p:nvSpPr>
          <p:cNvPr id="2" name="Textfeld 1"/>
          <p:cNvSpPr txBox="1"/>
          <p:nvPr/>
        </p:nvSpPr>
        <p:spPr>
          <a:xfrm>
            <a:off x="467544" y="2249577"/>
            <a:ext cx="803322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Informationen finden Sie auch auf unserer Homepage </a:t>
            </a:r>
            <a:r>
              <a:rPr lang="de-DE" dirty="0" smtClean="0">
                <a:hlinkClick r:id="rId2"/>
              </a:rPr>
              <a:t>www.arbeitssicherheit.drs.de</a:t>
            </a:r>
            <a:endParaRPr lang="de-DE" dirty="0" smtClean="0"/>
          </a:p>
          <a:p>
            <a:endParaRPr lang="de-DE" sz="800" dirty="0" smtClean="0"/>
          </a:p>
          <a:p>
            <a:r>
              <a:rPr lang="de-DE" dirty="0" smtClean="0"/>
              <a:t>Bei Fragen und Anregungen können Sie sich gerne an die Zentrale Verwaltung, </a:t>
            </a:r>
          </a:p>
          <a:p>
            <a:r>
              <a:rPr lang="de-DE" dirty="0" smtClean="0"/>
              <a:t>Sachgebiet Arbeitssicherheit und Gesundheitsschutz wenden.</a:t>
            </a:r>
          </a:p>
          <a:p>
            <a:endParaRPr lang="de-DE" sz="1200" dirty="0" smtClean="0"/>
          </a:p>
          <a:p>
            <a:pPr lvl="0"/>
            <a:r>
              <a:rPr lang="de-DE" dirty="0">
                <a:solidFill>
                  <a:prstClr val="black"/>
                </a:solidFill>
              </a:rPr>
              <a:t>Sie erreichen uns unter folgenden Kontaktdaten:</a:t>
            </a:r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43798" y="3789040"/>
            <a:ext cx="69365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Milla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, Roswitha 	T.: 0711 / 9791-4181	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rmilla@bo.drs.de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Faiß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, Christine	T.: 07472 / 169-247	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cfaiss@bo.drs.de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Merlo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, Sven	T.: 07472 / 169-245	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smerlo@bo.drs.de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Krause, Armin 	T.: 07472 / 169-252	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akrause@bo.drs.de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503688" y="221784"/>
            <a:ext cx="8136624" cy="724993"/>
            <a:chOff x="503688" y="474800"/>
            <a:chExt cx="8136624" cy="724993"/>
          </a:xfrm>
        </p:grpSpPr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00" y="566576"/>
              <a:ext cx="1219200" cy="536448"/>
            </a:xfrm>
            <a:prstGeom prst="rect">
              <a:avLst/>
            </a:prstGeom>
          </p:spPr>
        </p:pic>
        <p:grpSp>
          <p:nvGrpSpPr>
            <p:cNvPr id="27" name="Gruppieren 26"/>
            <p:cNvGrpSpPr/>
            <p:nvPr/>
          </p:nvGrpSpPr>
          <p:grpSpPr>
            <a:xfrm>
              <a:off x="503688" y="474800"/>
              <a:ext cx="8136624" cy="721952"/>
              <a:chOff x="503688" y="1060008"/>
              <a:chExt cx="8136624" cy="721952"/>
            </a:xfrm>
          </p:grpSpPr>
          <p:sp>
            <p:nvSpPr>
              <p:cNvPr id="35" name="Rechteck 34"/>
              <p:cNvSpPr/>
              <p:nvPr/>
            </p:nvSpPr>
            <p:spPr>
              <a:xfrm>
                <a:off x="503688" y="1061880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1763688" y="1061960"/>
                <a:ext cx="5616624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7380312" y="1060008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8" name="Textfeld 27"/>
            <p:cNvSpPr txBox="1"/>
            <p:nvPr/>
          </p:nvSpPr>
          <p:spPr>
            <a:xfrm>
              <a:off x="2771800" y="618503"/>
              <a:ext cx="3543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Unterweisung SARS-CoV-2</a:t>
              </a:r>
              <a:endParaRPr lang="de-DE" sz="2400" b="1" dirty="0"/>
            </a:p>
          </p:txBody>
        </p:sp>
        <p:grpSp>
          <p:nvGrpSpPr>
            <p:cNvPr id="29" name="Gruppieren 28"/>
            <p:cNvGrpSpPr/>
            <p:nvPr/>
          </p:nvGrpSpPr>
          <p:grpSpPr>
            <a:xfrm>
              <a:off x="7380312" y="503726"/>
              <a:ext cx="1218603" cy="696067"/>
              <a:chOff x="7380312" y="522014"/>
              <a:chExt cx="1218603" cy="696067"/>
            </a:xfrm>
          </p:grpSpPr>
          <p:sp>
            <p:nvSpPr>
              <p:cNvPr id="32" name="Textfeld 31"/>
              <p:cNvSpPr txBox="1"/>
              <p:nvPr/>
            </p:nvSpPr>
            <p:spPr>
              <a:xfrm>
                <a:off x="7380312" y="522014"/>
                <a:ext cx="649537" cy="114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AMS-BO </a:t>
                </a:r>
                <a:endParaRPr lang="de-DE" sz="1000" dirty="0"/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7380312" y="748192"/>
                <a:ext cx="70724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Version: 2</a:t>
                </a:r>
                <a:endParaRPr lang="de-DE" sz="1000" dirty="0"/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7380312" y="971860"/>
                <a:ext cx="121860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Datum: 08.05.2020 </a:t>
                </a:r>
                <a:endParaRPr lang="de-DE" sz="1000" dirty="0"/>
              </a:p>
            </p:txBody>
          </p:sp>
        </p:grpSp>
        <p:cxnSp>
          <p:nvCxnSpPr>
            <p:cNvPr id="30" name="Gerade Verbindung 29"/>
            <p:cNvCxnSpPr/>
            <p:nvPr/>
          </p:nvCxnSpPr>
          <p:spPr>
            <a:xfrm>
              <a:off x="7380312" y="956720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7379168" y="720128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699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-1129" y="6165304"/>
            <a:ext cx="9144000" cy="720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21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67544" y="1444714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Schluss</a:t>
            </a:r>
            <a:endParaRPr lang="de-DE" sz="20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467544" y="6394539"/>
            <a:ext cx="5024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Abteilung Zentrale Verwaltung,  Sachgebiet Arbeitssicherheit und Gesundheitsschutz</a:t>
            </a:r>
            <a:endParaRPr lang="de-DE" sz="1100" dirty="0"/>
          </a:p>
        </p:txBody>
      </p:sp>
      <p:sp>
        <p:nvSpPr>
          <p:cNvPr id="5" name="Textfeld 4"/>
          <p:cNvSpPr txBox="1"/>
          <p:nvPr/>
        </p:nvSpPr>
        <p:spPr>
          <a:xfrm>
            <a:off x="966775" y="2996952"/>
            <a:ext cx="66868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b="1" dirty="0" smtClean="0"/>
              <a:t>Vielen Dank für Ihr Mitwirken!</a:t>
            </a:r>
          </a:p>
          <a:p>
            <a:pPr algn="ctr"/>
            <a:r>
              <a:rPr lang="de-DE" sz="2400" b="1" dirty="0" smtClean="0"/>
              <a:t>Ihre Zentrale Verwaltung.</a:t>
            </a:r>
            <a:endParaRPr lang="de-DE" sz="24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1140468" y="5075892"/>
            <a:ext cx="688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Bitte informieren Sie Ihren Vorgesetztem über Ihr  Selbststudium!</a:t>
            </a:r>
            <a:endParaRPr lang="de-DE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503688" y="221784"/>
            <a:ext cx="8136624" cy="724993"/>
            <a:chOff x="503688" y="474800"/>
            <a:chExt cx="8136624" cy="724993"/>
          </a:xfrm>
        </p:grpSpPr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00" y="566576"/>
              <a:ext cx="1219200" cy="536448"/>
            </a:xfrm>
            <a:prstGeom prst="rect">
              <a:avLst/>
            </a:prstGeom>
          </p:spPr>
        </p:pic>
        <p:grpSp>
          <p:nvGrpSpPr>
            <p:cNvPr id="27" name="Gruppieren 26"/>
            <p:cNvGrpSpPr/>
            <p:nvPr/>
          </p:nvGrpSpPr>
          <p:grpSpPr>
            <a:xfrm>
              <a:off x="503688" y="474800"/>
              <a:ext cx="8136624" cy="721952"/>
              <a:chOff x="503688" y="1060008"/>
              <a:chExt cx="8136624" cy="721952"/>
            </a:xfrm>
          </p:grpSpPr>
          <p:sp>
            <p:nvSpPr>
              <p:cNvPr id="35" name="Rechteck 34"/>
              <p:cNvSpPr/>
              <p:nvPr/>
            </p:nvSpPr>
            <p:spPr>
              <a:xfrm>
                <a:off x="503688" y="1061880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1763688" y="1061960"/>
                <a:ext cx="5616624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7380312" y="1060008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8" name="Textfeld 27"/>
            <p:cNvSpPr txBox="1"/>
            <p:nvPr/>
          </p:nvSpPr>
          <p:spPr>
            <a:xfrm>
              <a:off x="2771800" y="618503"/>
              <a:ext cx="3543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Unterweisung SARS-CoV-2</a:t>
              </a:r>
              <a:endParaRPr lang="de-DE" sz="2400" b="1" dirty="0"/>
            </a:p>
          </p:txBody>
        </p:sp>
        <p:grpSp>
          <p:nvGrpSpPr>
            <p:cNvPr id="29" name="Gruppieren 28"/>
            <p:cNvGrpSpPr/>
            <p:nvPr/>
          </p:nvGrpSpPr>
          <p:grpSpPr>
            <a:xfrm>
              <a:off x="7380312" y="503726"/>
              <a:ext cx="1218603" cy="696067"/>
              <a:chOff x="7380312" y="522014"/>
              <a:chExt cx="1218603" cy="696067"/>
            </a:xfrm>
          </p:grpSpPr>
          <p:sp>
            <p:nvSpPr>
              <p:cNvPr id="32" name="Textfeld 31"/>
              <p:cNvSpPr txBox="1"/>
              <p:nvPr/>
            </p:nvSpPr>
            <p:spPr>
              <a:xfrm>
                <a:off x="7380312" y="522014"/>
                <a:ext cx="649537" cy="114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AMS-BO </a:t>
                </a:r>
                <a:endParaRPr lang="de-DE" sz="1000" dirty="0"/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7380312" y="748192"/>
                <a:ext cx="76495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Version: 1  </a:t>
                </a:r>
                <a:endParaRPr lang="de-DE" sz="1000" dirty="0"/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7380312" y="971860"/>
                <a:ext cx="121860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Datum: 08.05.2020 </a:t>
                </a:r>
                <a:endParaRPr lang="de-DE" sz="1000" dirty="0"/>
              </a:p>
            </p:txBody>
          </p:sp>
        </p:grpSp>
        <p:cxnSp>
          <p:nvCxnSpPr>
            <p:cNvPr id="30" name="Gerade Verbindung 29"/>
            <p:cNvCxnSpPr/>
            <p:nvPr/>
          </p:nvCxnSpPr>
          <p:spPr>
            <a:xfrm>
              <a:off x="7380312" y="956720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7379168" y="720128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03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-1129" y="6165304"/>
            <a:ext cx="9144000" cy="720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3</a:t>
            </a:fld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431680" y="2276872"/>
            <a:ext cx="8532808" cy="342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alt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Besonders gefährdet sind:</a:t>
            </a:r>
          </a:p>
          <a:p>
            <a:pPr lvl="0">
              <a:spcBef>
                <a:spcPct val="20000"/>
              </a:spcBef>
            </a:pPr>
            <a:r>
              <a:rPr lang="de-DE" alt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Ältere Menschen sowie Menschen </a:t>
            </a: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chronischen Lungenkrankheiten oder mit geschwächtem </a:t>
            </a:r>
            <a:r>
              <a:rPr lang="de-DE" alt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Immunsystem.</a:t>
            </a:r>
            <a:endParaRPr lang="de-DE" altLang="de-DE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endParaRPr lang="de-DE" altLang="de-DE" sz="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de-DE" alt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Symptome:</a:t>
            </a:r>
          </a:p>
          <a:p>
            <a:pPr lvl="0">
              <a:spcBef>
                <a:spcPct val="20000"/>
              </a:spcBef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Erkrankung kann symptomlos verlaufen oder 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Fieber, Husten, Müdigkeit, Störung des Geschmackssinns bis hin zur Lungenentzündung.</a:t>
            </a: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endParaRPr lang="de-DE" altLang="de-DE" sz="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de-DE" alt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Inkubationszeit:</a:t>
            </a:r>
          </a:p>
          <a:p>
            <a:pPr lvl="0">
              <a:spcBef>
                <a:spcPct val="20000"/>
              </a:spcBef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Inkubationszeit gibt die Zeit von der Ansteckung bis zum Beginn der Erkrankung an. Sie liegt </a:t>
            </a:r>
            <a:r>
              <a:rPr lang="de-DE" alt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Mittel bei 5–6 Tagen (Spannweite 1 bis 14 Tage).</a:t>
            </a:r>
          </a:p>
          <a:p>
            <a:pPr lvl="0">
              <a:spcBef>
                <a:spcPct val="20000"/>
              </a:spcBef>
            </a:pPr>
            <a:endParaRPr lang="de-DE" altLang="de-DE" sz="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Dauer der </a:t>
            </a:r>
            <a:r>
              <a:rPr lang="de-DE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Infektiosität</a:t>
            </a:r>
            <a:endParaRPr lang="de-DE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Patienten sind bereits 2,5 Tage vor Symptombeginn infektiös und bleiben es vermutlich bis 8 Tage 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Symptombeginn.</a:t>
            </a: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1444714"/>
            <a:ext cx="4333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Allgemeines zu COVID-19 (SARS-CoV-2)</a:t>
            </a:r>
            <a:endParaRPr lang="de-DE" sz="20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467544" y="6394539"/>
            <a:ext cx="5024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Abteilung Zentrale Verwaltung,  Sachgebiet Arbeitssicherheit und Gesundheitsschutz</a:t>
            </a:r>
            <a:endParaRPr lang="de-DE" sz="1100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503688" y="221784"/>
            <a:ext cx="8136624" cy="724993"/>
            <a:chOff x="503688" y="474800"/>
            <a:chExt cx="8136624" cy="724993"/>
          </a:xfrm>
        </p:grpSpPr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00" y="566576"/>
              <a:ext cx="1219200" cy="536448"/>
            </a:xfrm>
            <a:prstGeom prst="rect">
              <a:avLst/>
            </a:prstGeom>
          </p:spPr>
        </p:pic>
        <p:grpSp>
          <p:nvGrpSpPr>
            <p:cNvPr id="27" name="Gruppieren 26"/>
            <p:cNvGrpSpPr/>
            <p:nvPr/>
          </p:nvGrpSpPr>
          <p:grpSpPr>
            <a:xfrm>
              <a:off x="503688" y="474800"/>
              <a:ext cx="8136624" cy="721952"/>
              <a:chOff x="503688" y="1060008"/>
              <a:chExt cx="8136624" cy="721952"/>
            </a:xfrm>
          </p:grpSpPr>
          <p:sp>
            <p:nvSpPr>
              <p:cNvPr id="35" name="Rechteck 34"/>
              <p:cNvSpPr/>
              <p:nvPr/>
            </p:nvSpPr>
            <p:spPr>
              <a:xfrm>
                <a:off x="503688" y="1061880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1763688" y="1061960"/>
                <a:ext cx="5616624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7380312" y="1060008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8" name="Textfeld 27"/>
            <p:cNvSpPr txBox="1"/>
            <p:nvPr/>
          </p:nvSpPr>
          <p:spPr>
            <a:xfrm>
              <a:off x="2771800" y="618503"/>
              <a:ext cx="3543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Unterweisung SARS-CoV-2</a:t>
              </a:r>
              <a:endParaRPr lang="de-DE" sz="2400" b="1" dirty="0"/>
            </a:p>
          </p:txBody>
        </p:sp>
        <p:grpSp>
          <p:nvGrpSpPr>
            <p:cNvPr id="29" name="Gruppieren 28"/>
            <p:cNvGrpSpPr/>
            <p:nvPr/>
          </p:nvGrpSpPr>
          <p:grpSpPr>
            <a:xfrm>
              <a:off x="7380312" y="503726"/>
              <a:ext cx="1218603" cy="696067"/>
              <a:chOff x="7380312" y="522014"/>
              <a:chExt cx="1218603" cy="696067"/>
            </a:xfrm>
          </p:grpSpPr>
          <p:sp>
            <p:nvSpPr>
              <p:cNvPr id="32" name="Textfeld 31"/>
              <p:cNvSpPr txBox="1"/>
              <p:nvPr/>
            </p:nvSpPr>
            <p:spPr>
              <a:xfrm>
                <a:off x="7380312" y="522014"/>
                <a:ext cx="649537" cy="114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AMS-BO </a:t>
                </a:r>
                <a:endParaRPr lang="de-DE" sz="1000" dirty="0"/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7380312" y="748192"/>
                <a:ext cx="76495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Version: 1  </a:t>
                </a:r>
                <a:endParaRPr lang="de-DE" sz="1000" dirty="0"/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7380312" y="971860"/>
                <a:ext cx="121860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Datum: 08.05.2020 </a:t>
                </a:r>
                <a:endParaRPr lang="de-DE" sz="1000" dirty="0"/>
              </a:p>
            </p:txBody>
          </p:sp>
        </p:grpSp>
        <p:cxnSp>
          <p:nvCxnSpPr>
            <p:cNvPr id="30" name="Gerade Verbindung 29"/>
            <p:cNvCxnSpPr/>
            <p:nvPr/>
          </p:nvCxnSpPr>
          <p:spPr>
            <a:xfrm>
              <a:off x="7380312" y="956720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7379168" y="720128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43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-1129" y="6165304"/>
            <a:ext cx="9144000" cy="720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4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71740" y="1844824"/>
            <a:ext cx="179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Übertragungswege</a:t>
            </a:r>
            <a:endParaRPr lang="de-DE" sz="16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467544" y="6394539"/>
            <a:ext cx="5024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Abteilung Zentrale Verwaltung,  Sachgebiet Arbeitssicherheit und Gesundheitsschutz</a:t>
            </a:r>
            <a:endParaRPr lang="de-DE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6" y="2240304"/>
            <a:ext cx="7732833" cy="386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467544" y="1444714"/>
            <a:ext cx="4333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Allgemeines zu COVID-19 (SARS-CoV-2)</a:t>
            </a:r>
            <a:endParaRPr lang="de-DE" sz="2000" b="1" dirty="0"/>
          </a:p>
        </p:txBody>
      </p:sp>
      <p:sp>
        <p:nvSpPr>
          <p:cNvPr id="2" name="Rechteck 1"/>
          <p:cNvSpPr/>
          <p:nvPr/>
        </p:nvSpPr>
        <p:spPr>
          <a:xfrm>
            <a:off x="3810831" y="5887211"/>
            <a:ext cx="4477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Bundeszentrale für gesundheitliche Aufklärung (</a:t>
            </a:r>
            <a:r>
              <a:rPr lang="de-DE" sz="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BZgA</a:t>
            </a:r>
            <a:r>
              <a:rPr lang="de-DE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http://www.infektionsschutz.de</a:t>
            </a:r>
            <a:endParaRPr lang="de-DE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484" y="5655363"/>
            <a:ext cx="9080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uppieren 25"/>
          <p:cNvGrpSpPr/>
          <p:nvPr/>
        </p:nvGrpSpPr>
        <p:grpSpPr>
          <a:xfrm>
            <a:off x="503688" y="221784"/>
            <a:ext cx="8136624" cy="724993"/>
            <a:chOff x="503688" y="474800"/>
            <a:chExt cx="8136624" cy="724993"/>
          </a:xfrm>
        </p:grpSpPr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00" y="566576"/>
              <a:ext cx="1219200" cy="536448"/>
            </a:xfrm>
            <a:prstGeom prst="rect">
              <a:avLst/>
            </a:prstGeom>
          </p:spPr>
        </p:pic>
        <p:grpSp>
          <p:nvGrpSpPr>
            <p:cNvPr id="28" name="Gruppieren 27"/>
            <p:cNvGrpSpPr/>
            <p:nvPr/>
          </p:nvGrpSpPr>
          <p:grpSpPr>
            <a:xfrm>
              <a:off x="503688" y="474800"/>
              <a:ext cx="8136624" cy="721952"/>
              <a:chOff x="503688" y="1060008"/>
              <a:chExt cx="8136624" cy="721952"/>
            </a:xfrm>
          </p:grpSpPr>
          <p:sp>
            <p:nvSpPr>
              <p:cNvPr id="36" name="Rechteck 35"/>
              <p:cNvSpPr/>
              <p:nvPr/>
            </p:nvSpPr>
            <p:spPr>
              <a:xfrm>
                <a:off x="503688" y="1061880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1763688" y="1061960"/>
                <a:ext cx="5616624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Rechteck 37"/>
              <p:cNvSpPr/>
              <p:nvPr/>
            </p:nvSpPr>
            <p:spPr>
              <a:xfrm>
                <a:off x="7380312" y="1060008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9" name="Textfeld 28"/>
            <p:cNvSpPr txBox="1"/>
            <p:nvPr/>
          </p:nvSpPr>
          <p:spPr>
            <a:xfrm>
              <a:off x="2771800" y="618503"/>
              <a:ext cx="3543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Unterweisung SARS-CoV-2</a:t>
              </a:r>
              <a:endParaRPr lang="de-DE" sz="2400" b="1" dirty="0"/>
            </a:p>
          </p:txBody>
        </p:sp>
        <p:grpSp>
          <p:nvGrpSpPr>
            <p:cNvPr id="30" name="Gruppieren 29"/>
            <p:cNvGrpSpPr/>
            <p:nvPr/>
          </p:nvGrpSpPr>
          <p:grpSpPr>
            <a:xfrm>
              <a:off x="7380312" y="503726"/>
              <a:ext cx="1218603" cy="696067"/>
              <a:chOff x="7380312" y="522014"/>
              <a:chExt cx="1218603" cy="696067"/>
            </a:xfrm>
          </p:grpSpPr>
          <p:sp>
            <p:nvSpPr>
              <p:cNvPr id="33" name="Textfeld 32"/>
              <p:cNvSpPr txBox="1"/>
              <p:nvPr/>
            </p:nvSpPr>
            <p:spPr>
              <a:xfrm>
                <a:off x="7380312" y="522014"/>
                <a:ext cx="649537" cy="114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AMS-BO </a:t>
                </a:r>
                <a:endParaRPr lang="de-DE" sz="1000" dirty="0"/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7380312" y="748192"/>
                <a:ext cx="76495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Version: 1  </a:t>
                </a:r>
                <a:endParaRPr lang="de-DE" sz="1000" dirty="0"/>
              </a:p>
            </p:txBody>
          </p:sp>
          <p:sp>
            <p:nvSpPr>
              <p:cNvPr id="35" name="Textfeld 34"/>
              <p:cNvSpPr txBox="1"/>
              <p:nvPr/>
            </p:nvSpPr>
            <p:spPr>
              <a:xfrm>
                <a:off x="7380312" y="971860"/>
                <a:ext cx="121860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Datum: 08.05.2020 </a:t>
                </a:r>
                <a:endParaRPr lang="de-DE" sz="1000" dirty="0"/>
              </a:p>
            </p:txBody>
          </p:sp>
        </p:grpSp>
        <p:cxnSp>
          <p:nvCxnSpPr>
            <p:cNvPr id="31" name="Gerade Verbindung 30"/>
            <p:cNvCxnSpPr/>
            <p:nvPr/>
          </p:nvCxnSpPr>
          <p:spPr>
            <a:xfrm>
              <a:off x="7380312" y="956720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>
              <a:off x="7379168" y="720128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00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-1129" y="6165304"/>
            <a:ext cx="9144000" cy="720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5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67544" y="1444714"/>
            <a:ext cx="3679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Allgemeine Schutzmaßnahmen 1</a:t>
            </a:r>
            <a:endParaRPr lang="de-DE" sz="2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2126754"/>
            <a:ext cx="7812331" cy="346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ct val="40000"/>
              </a:spcBef>
              <a:defRPr/>
            </a:pPr>
            <a:r>
              <a:rPr lang="de-DE" altLang="de-DE" b="1" dirty="0"/>
              <a:t>Wie kann ich mich und andere vor dem Virus schützen?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Regelmäßiges und gründlich Händewaschen (20 - 30 Sekunden)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Abstand zu anderen Personen halten (nach Möglichkeit mind. 1,50 m besser 2,00 m)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Kontakt zu bereits infizierten Menschen​​​​​​​ vermeiden.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Hände weg von Gesicht und Schleimhäuten (Mund, Nase, Augen)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Räume lüften (ca. 4 mal 10 min pro Tag).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In Besprechungs- und Vesperräumen mind. 1.50 m zwischen zwei Personen frei lassen.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Keinen Körperkontakt bei der Begrüßung, stattdessen winken, zunicken oder verbeugen.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Niesen und husten in Armbeuge </a:t>
            </a:r>
            <a:endParaRPr lang="de-DE" sz="1600" dirty="0"/>
          </a:p>
        </p:txBody>
      </p:sp>
      <p:sp>
        <p:nvSpPr>
          <p:cNvPr id="21" name="Textfeld 20"/>
          <p:cNvSpPr txBox="1"/>
          <p:nvPr/>
        </p:nvSpPr>
        <p:spPr>
          <a:xfrm>
            <a:off x="467544" y="6394539"/>
            <a:ext cx="5024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Abteilung Zentrale Verwaltung,  Sachgebiet Arbeitssicherheit und Gesundheitsschutz</a:t>
            </a:r>
            <a:endParaRPr lang="de-DE" sz="1100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503688" y="221784"/>
            <a:ext cx="8136624" cy="724993"/>
            <a:chOff x="503688" y="474800"/>
            <a:chExt cx="8136624" cy="724993"/>
          </a:xfrm>
        </p:grpSpPr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00" y="566576"/>
              <a:ext cx="1219200" cy="536448"/>
            </a:xfrm>
            <a:prstGeom prst="rect">
              <a:avLst/>
            </a:prstGeom>
          </p:spPr>
        </p:pic>
        <p:grpSp>
          <p:nvGrpSpPr>
            <p:cNvPr id="27" name="Gruppieren 26"/>
            <p:cNvGrpSpPr/>
            <p:nvPr/>
          </p:nvGrpSpPr>
          <p:grpSpPr>
            <a:xfrm>
              <a:off x="503688" y="474800"/>
              <a:ext cx="8136624" cy="721952"/>
              <a:chOff x="503688" y="1060008"/>
              <a:chExt cx="8136624" cy="721952"/>
            </a:xfrm>
          </p:grpSpPr>
          <p:sp>
            <p:nvSpPr>
              <p:cNvPr id="35" name="Rechteck 34"/>
              <p:cNvSpPr/>
              <p:nvPr/>
            </p:nvSpPr>
            <p:spPr>
              <a:xfrm>
                <a:off x="503688" y="1061880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1763688" y="1061960"/>
                <a:ext cx="5616624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7380312" y="1060008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8" name="Textfeld 27"/>
            <p:cNvSpPr txBox="1"/>
            <p:nvPr/>
          </p:nvSpPr>
          <p:spPr>
            <a:xfrm>
              <a:off x="2771800" y="618503"/>
              <a:ext cx="3543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Unterweisung SARS-CoV-2</a:t>
              </a:r>
              <a:endParaRPr lang="de-DE" sz="2400" b="1" dirty="0"/>
            </a:p>
          </p:txBody>
        </p:sp>
        <p:grpSp>
          <p:nvGrpSpPr>
            <p:cNvPr id="29" name="Gruppieren 28"/>
            <p:cNvGrpSpPr/>
            <p:nvPr/>
          </p:nvGrpSpPr>
          <p:grpSpPr>
            <a:xfrm>
              <a:off x="7380312" y="503726"/>
              <a:ext cx="1218603" cy="696067"/>
              <a:chOff x="7380312" y="522014"/>
              <a:chExt cx="1218603" cy="696067"/>
            </a:xfrm>
          </p:grpSpPr>
          <p:sp>
            <p:nvSpPr>
              <p:cNvPr id="32" name="Textfeld 31"/>
              <p:cNvSpPr txBox="1"/>
              <p:nvPr/>
            </p:nvSpPr>
            <p:spPr>
              <a:xfrm>
                <a:off x="7380312" y="522014"/>
                <a:ext cx="649537" cy="114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AMS-BO </a:t>
                </a:r>
                <a:endParaRPr lang="de-DE" sz="1000" dirty="0"/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7380312" y="748192"/>
                <a:ext cx="76495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Version: 1  </a:t>
                </a:r>
                <a:endParaRPr lang="de-DE" sz="1000" dirty="0"/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7380312" y="971860"/>
                <a:ext cx="121860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Datum: 08.05.2020 </a:t>
                </a:r>
                <a:endParaRPr lang="de-DE" sz="1000" dirty="0"/>
              </a:p>
            </p:txBody>
          </p:sp>
        </p:grpSp>
        <p:cxnSp>
          <p:nvCxnSpPr>
            <p:cNvPr id="30" name="Gerade Verbindung 29"/>
            <p:cNvCxnSpPr/>
            <p:nvPr/>
          </p:nvCxnSpPr>
          <p:spPr>
            <a:xfrm>
              <a:off x="7380312" y="956720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7379168" y="720128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365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-1129" y="6165304"/>
            <a:ext cx="9144000" cy="720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6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67544" y="1444714"/>
            <a:ext cx="3679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Allgemeine Schutzmaßnahmen 2</a:t>
            </a:r>
            <a:endParaRPr lang="de-DE" sz="2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1908425"/>
            <a:ext cx="7920879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40000"/>
              </a:spcBef>
              <a:defRPr/>
            </a:pPr>
            <a:r>
              <a:rPr lang="de-DE" altLang="de-DE" b="1" dirty="0"/>
              <a:t>Wie kann ich mich und andere vor dem Virus schützen?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Kommen Sie </a:t>
            </a:r>
            <a:r>
              <a:rPr lang="de-DE" sz="1600" b="1" dirty="0" smtClean="0"/>
              <a:t>niemals</a:t>
            </a:r>
            <a:r>
              <a:rPr lang="de-DE" sz="1600" dirty="0" smtClean="0"/>
              <a:t> krank zur Arbeit!  Bei Verdacht auf eine Infektion zu Hause bleiben und Ihre Hausarztpraxis oder den Patientenservice 116117 anzurufen.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Sollten Sie sich bei der Arbeit plötzlich krank fühlen, kontaktieren Sie Ihren Vorgesetzten und informieren Sie ihn über Ihre Situation.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rgbClr val="FF0000"/>
                </a:solidFill>
              </a:rPr>
              <a:t>Tragen Sie eine Mund-, Nasenbedeckung um andere zu schützen.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Vermeiden Sie bis auf Weiteres Besprechungen mit externen Besuchern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Dienstreisen sind bis auf Weiteres untersagt (Stand 8.5.), nutzen Sie stattdessen die Mittel der modernen Telekommunikation.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Wenn Sie zu einer </a:t>
            </a:r>
            <a:r>
              <a:rPr lang="de-DE" sz="1600" b="1" dirty="0" smtClean="0"/>
              <a:t>Risikogruppe</a:t>
            </a:r>
            <a:r>
              <a:rPr lang="de-DE" sz="1600" dirty="0" smtClean="0"/>
              <a:t> gehören, sprechen Sie mit Ihrer/m Vorgesetzten, ob weitere Schutzmaßnahmen für Sie umgesetzt werden sollten bzw. können </a:t>
            </a:r>
            <a:endParaRPr lang="en-US" sz="1600" dirty="0"/>
          </a:p>
        </p:txBody>
      </p:sp>
      <p:sp>
        <p:nvSpPr>
          <p:cNvPr id="21" name="Textfeld 20"/>
          <p:cNvSpPr txBox="1"/>
          <p:nvPr/>
        </p:nvSpPr>
        <p:spPr>
          <a:xfrm>
            <a:off x="467544" y="6394539"/>
            <a:ext cx="5024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Abteilung Zentrale Verwaltung,  Sachgebiet Arbeitssicherheit und Gesundheitsschutz</a:t>
            </a:r>
            <a:endParaRPr lang="de-DE" sz="1100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503688" y="221784"/>
            <a:ext cx="8136624" cy="724993"/>
            <a:chOff x="503688" y="474800"/>
            <a:chExt cx="8136624" cy="724993"/>
          </a:xfrm>
        </p:grpSpPr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00" y="566576"/>
              <a:ext cx="1219200" cy="536448"/>
            </a:xfrm>
            <a:prstGeom prst="rect">
              <a:avLst/>
            </a:prstGeom>
          </p:spPr>
        </p:pic>
        <p:grpSp>
          <p:nvGrpSpPr>
            <p:cNvPr id="27" name="Gruppieren 26"/>
            <p:cNvGrpSpPr/>
            <p:nvPr/>
          </p:nvGrpSpPr>
          <p:grpSpPr>
            <a:xfrm>
              <a:off x="503688" y="474800"/>
              <a:ext cx="8136624" cy="721952"/>
              <a:chOff x="503688" y="1060008"/>
              <a:chExt cx="8136624" cy="721952"/>
            </a:xfrm>
          </p:grpSpPr>
          <p:sp>
            <p:nvSpPr>
              <p:cNvPr id="35" name="Rechteck 34"/>
              <p:cNvSpPr/>
              <p:nvPr/>
            </p:nvSpPr>
            <p:spPr>
              <a:xfrm>
                <a:off x="503688" y="1061880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1763688" y="1061960"/>
                <a:ext cx="5616624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7380312" y="1060008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8" name="Textfeld 27"/>
            <p:cNvSpPr txBox="1"/>
            <p:nvPr/>
          </p:nvSpPr>
          <p:spPr>
            <a:xfrm>
              <a:off x="2771800" y="618503"/>
              <a:ext cx="3543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Unterweisung SARS-CoV-2</a:t>
              </a:r>
              <a:endParaRPr lang="de-DE" sz="2400" b="1" dirty="0"/>
            </a:p>
          </p:txBody>
        </p:sp>
        <p:grpSp>
          <p:nvGrpSpPr>
            <p:cNvPr id="29" name="Gruppieren 28"/>
            <p:cNvGrpSpPr/>
            <p:nvPr/>
          </p:nvGrpSpPr>
          <p:grpSpPr>
            <a:xfrm>
              <a:off x="7380312" y="503726"/>
              <a:ext cx="1218603" cy="696067"/>
              <a:chOff x="7380312" y="522014"/>
              <a:chExt cx="1218603" cy="696067"/>
            </a:xfrm>
          </p:grpSpPr>
          <p:sp>
            <p:nvSpPr>
              <p:cNvPr id="32" name="Textfeld 31"/>
              <p:cNvSpPr txBox="1"/>
              <p:nvPr/>
            </p:nvSpPr>
            <p:spPr>
              <a:xfrm>
                <a:off x="7380312" y="522014"/>
                <a:ext cx="649537" cy="114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AMS-BO </a:t>
                </a:r>
                <a:endParaRPr lang="de-DE" sz="1000" dirty="0"/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7380312" y="748192"/>
                <a:ext cx="76495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Version: 1  </a:t>
                </a:r>
                <a:endParaRPr lang="de-DE" sz="1000" dirty="0"/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7380312" y="971860"/>
                <a:ext cx="121860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Datum: 08.05.2020 </a:t>
                </a:r>
                <a:endParaRPr lang="de-DE" sz="1000" dirty="0"/>
              </a:p>
            </p:txBody>
          </p:sp>
        </p:grpSp>
        <p:cxnSp>
          <p:nvCxnSpPr>
            <p:cNvPr id="30" name="Gerade Verbindung 29"/>
            <p:cNvCxnSpPr/>
            <p:nvPr/>
          </p:nvCxnSpPr>
          <p:spPr>
            <a:xfrm>
              <a:off x="7380312" y="956720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7379168" y="720128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98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-1129" y="6165304"/>
            <a:ext cx="9144000" cy="720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7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67544" y="1444714"/>
            <a:ext cx="1807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Händewaschen</a:t>
            </a:r>
            <a:endParaRPr lang="de-DE" sz="2000" b="1" dirty="0"/>
          </a:p>
        </p:txBody>
      </p:sp>
      <p:sp>
        <p:nvSpPr>
          <p:cNvPr id="2" name="Rechteck 1"/>
          <p:cNvSpPr/>
          <p:nvPr/>
        </p:nvSpPr>
        <p:spPr>
          <a:xfrm>
            <a:off x="462192" y="2017991"/>
            <a:ext cx="60540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Immer nach…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dem nach Hause kommen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dem Besuch der Toilette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dem Naseputzen, Husten oder Niesen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dem Kontakt mit Abfällen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dem Kontakt mit Tieren, Tierfutter oder tierischem Abfall</a:t>
            </a:r>
          </a:p>
          <a:p>
            <a:endParaRPr lang="de-DE" sz="1600" dirty="0" smtClean="0"/>
          </a:p>
          <a:p>
            <a:r>
              <a:rPr lang="de-DE" sz="1600" b="1" dirty="0" smtClean="0"/>
              <a:t>Immer vor…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den Mahlzeiten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dem Hantieren mit Medikamenten oder Kosmetika</a:t>
            </a:r>
          </a:p>
          <a:p>
            <a:endParaRPr lang="de-DE" sz="1600" dirty="0" smtClean="0"/>
          </a:p>
          <a:p>
            <a:r>
              <a:rPr lang="de-DE" sz="1600" b="1" dirty="0" smtClean="0"/>
              <a:t>Immer vor und nach…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der Zubereitung von Speisen sowie öfter zwischendurch, besonders wenn Sie rohes Fleisch verarbeitet haben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dem Kontakt mit Kranken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der Behandlung von Wunden</a:t>
            </a:r>
            <a:endParaRPr lang="de-DE" sz="1600" dirty="0"/>
          </a:p>
        </p:txBody>
      </p:sp>
      <p:sp>
        <p:nvSpPr>
          <p:cNvPr id="21" name="Textfeld 20"/>
          <p:cNvSpPr txBox="1"/>
          <p:nvPr/>
        </p:nvSpPr>
        <p:spPr>
          <a:xfrm>
            <a:off x="467544" y="6394539"/>
            <a:ext cx="5024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Abteilung Zentrale Verwaltung,  Sachgebiet Arbeitssicherheit und Gesundheitsschutz</a:t>
            </a:r>
            <a:endParaRPr lang="de-DE" sz="1100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503688" y="221784"/>
            <a:ext cx="8136624" cy="724993"/>
            <a:chOff x="503688" y="474800"/>
            <a:chExt cx="8136624" cy="724993"/>
          </a:xfrm>
        </p:grpSpPr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00" y="566576"/>
              <a:ext cx="1219200" cy="536448"/>
            </a:xfrm>
            <a:prstGeom prst="rect">
              <a:avLst/>
            </a:prstGeom>
          </p:spPr>
        </p:pic>
        <p:grpSp>
          <p:nvGrpSpPr>
            <p:cNvPr id="27" name="Gruppieren 26"/>
            <p:cNvGrpSpPr/>
            <p:nvPr/>
          </p:nvGrpSpPr>
          <p:grpSpPr>
            <a:xfrm>
              <a:off x="503688" y="474800"/>
              <a:ext cx="8136624" cy="721952"/>
              <a:chOff x="503688" y="1060008"/>
              <a:chExt cx="8136624" cy="721952"/>
            </a:xfrm>
          </p:grpSpPr>
          <p:sp>
            <p:nvSpPr>
              <p:cNvPr id="35" name="Rechteck 34"/>
              <p:cNvSpPr/>
              <p:nvPr/>
            </p:nvSpPr>
            <p:spPr>
              <a:xfrm>
                <a:off x="503688" y="1061880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1763688" y="1061960"/>
                <a:ext cx="5616624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7380312" y="1060008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8" name="Textfeld 27"/>
            <p:cNvSpPr txBox="1"/>
            <p:nvPr/>
          </p:nvSpPr>
          <p:spPr>
            <a:xfrm>
              <a:off x="2771800" y="618503"/>
              <a:ext cx="3543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Unterweisung SARS-CoV-2</a:t>
              </a:r>
              <a:endParaRPr lang="de-DE" sz="2400" b="1" dirty="0"/>
            </a:p>
          </p:txBody>
        </p:sp>
        <p:grpSp>
          <p:nvGrpSpPr>
            <p:cNvPr id="29" name="Gruppieren 28"/>
            <p:cNvGrpSpPr/>
            <p:nvPr/>
          </p:nvGrpSpPr>
          <p:grpSpPr>
            <a:xfrm>
              <a:off x="7380312" y="503726"/>
              <a:ext cx="1218603" cy="696067"/>
              <a:chOff x="7380312" y="522014"/>
              <a:chExt cx="1218603" cy="696067"/>
            </a:xfrm>
          </p:grpSpPr>
          <p:sp>
            <p:nvSpPr>
              <p:cNvPr id="32" name="Textfeld 31"/>
              <p:cNvSpPr txBox="1"/>
              <p:nvPr/>
            </p:nvSpPr>
            <p:spPr>
              <a:xfrm>
                <a:off x="7380312" y="522014"/>
                <a:ext cx="649537" cy="114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AMS-BO </a:t>
                </a:r>
                <a:endParaRPr lang="de-DE" sz="1000" dirty="0"/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7380312" y="748192"/>
                <a:ext cx="76495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Version: 1  </a:t>
                </a:r>
                <a:endParaRPr lang="de-DE" sz="1000" dirty="0"/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7380312" y="971860"/>
                <a:ext cx="121860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Datum: 08.05.2020 </a:t>
                </a:r>
                <a:endParaRPr lang="de-DE" sz="1000" dirty="0"/>
              </a:p>
            </p:txBody>
          </p:sp>
        </p:grpSp>
        <p:cxnSp>
          <p:nvCxnSpPr>
            <p:cNvPr id="30" name="Gerade Verbindung 29"/>
            <p:cNvCxnSpPr/>
            <p:nvPr/>
          </p:nvCxnSpPr>
          <p:spPr>
            <a:xfrm>
              <a:off x="7380312" y="956720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7379168" y="720128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764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-1129" y="6165304"/>
            <a:ext cx="9144000" cy="720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8</a:t>
            </a:fld>
            <a:endParaRPr lang="de-DE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3FA8D88F-7B1D-481D-AEE8-6C7B0EE4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464" y="2322455"/>
            <a:ext cx="1260000" cy="9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xmlns="" id="{44C4453A-DFE5-4E2A-A5B6-496DF5C8B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462" y="3279480"/>
            <a:ext cx="1260000" cy="9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xmlns="" id="{C56D80D9-6B5A-435C-98F2-7A39645F7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462" y="4236505"/>
            <a:ext cx="1260000" cy="9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xmlns="" id="{9B1122CF-E19C-4F46-9D53-1304EAF52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462" y="5192396"/>
            <a:ext cx="1260000" cy="9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Inhaltsplatzhalter 2">
            <a:extLst>
              <a:ext uri="{FF2B5EF4-FFF2-40B4-BE49-F238E27FC236}">
                <a16:creationId xmlns:a16="http://schemas.microsoft.com/office/drawing/2014/main" xmlns="" id="{893613CB-E896-405E-9D22-172BDC798BBA}"/>
              </a:ext>
            </a:extLst>
          </p:cNvPr>
          <p:cNvSpPr txBox="1">
            <a:spLocks/>
          </p:cNvSpPr>
          <p:nvPr/>
        </p:nvSpPr>
        <p:spPr bwMode="auto">
          <a:xfrm>
            <a:off x="611559" y="1300423"/>
            <a:ext cx="6656789" cy="47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Händewaschen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Gründliches Händewaschen gelingt in fünf Schritten: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Halten Sie die Hände zunächst unter fließendes Wasser.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e-DE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Seifen Sie dann die Hände gründlich ein – sowohl Handinnenflächen als </a:t>
            </a:r>
            <a:br>
              <a:rPr kumimoji="0" lang="de-DE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e-DE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auch Handrücken, Fingerspitzen, Fingerzwischenräume und Daumen. Denken Sie auch an die Fingernägel.</a:t>
            </a:r>
            <a:endParaRPr kumimoji="0" lang="de-DE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de-DE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Reiben Sie die Seife an allen Stellen sanft ein. Gründliches Händewaschen dauert 20 bis 30 Sekunden.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e-DE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Danach die Hände unter fließendem Wasser abspülen. Verwenden Sie in öffentlichen Toiletten zum Bedienen der Türklinken und Schließen des Wasserhahns ein Einweghandtuch oder Ihren Ellenbogen.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e-DE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Trocknen Sie anschließend die Hände sorgfältig ab, auch in den Fingerzwischenräumen. Zu Hause sollte jeder sein persönliches Handtuch benutzen.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9" name="Picture 7">
            <a:extLst>
              <a:ext uri="{FF2B5EF4-FFF2-40B4-BE49-F238E27FC236}">
                <a16:creationId xmlns:a16="http://schemas.microsoft.com/office/drawing/2014/main" xmlns="" id="{978F2CAC-B8C2-465B-ABD8-EF6886B05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08" y="1378871"/>
            <a:ext cx="1260000" cy="9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feld 38"/>
          <p:cNvSpPr txBox="1"/>
          <p:nvPr/>
        </p:nvSpPr>
        <p:spPr>
          <a:xfrm>
            <a:off x="467544" y="6394539"/>
            <a:ext cx="5024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Abteilung Zentrale Verwaltung,  Sachgebiet Arbeitssicherheit und Gesundheitsschutz</a:t>
            </a:r>
            <a:endParaRPr lang="de-DE" sz="1100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503688" y="221784"/>
            <a:ext cx="8136624" cy="724993"/>
            <a:chOff x="503688" y="474800"/>
            <a:chExt cx="8136624" cy="724993"/>
          </a:xfrm>
        </p:grpSpPr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00" y="566576"/>
              <a:ext cx="1219200" cy="536448"/>
            </a:xfrm>
            <a:prstGeom prst="rect">
              <a:avLst/>
            </a:prstGeom>
          </p:spPr>
        </p:pic>
        <p:grpSp>
          <p:nvGrpSpPr>
            <p:cNvPr id="32" name="Gruppieren 31"/>
            <p:cNvGrpSpPr/>
            <p:nvPr/>
          </p:nvGrpSpPr>
          <p:grpSpPr>
            <a:xfrm>
              <a:off x="503688" y="474800"/>
              <a:ext cx="8136624" cy="721952"/>
              <a:chOff x="503688" y="1060008"/>
              <a:chExt cx="8136624" cy="721952"/>
            </a:xfrm>
          </p:grpSpPr>
          <p:sp>
            <p:nvSpPr>
              <p:cNvPr id="41" name="Rechteck 40"/>
              <p:cNvSpPr/>
              <p:nvPr/>
            </p:nvSpPr>
            <p:spPr>
              <a:xfrm>
                <a:off x="503688" y="1061880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Rechteck 41"/>
              <p:cNvSpPr/>
              <p:nvPr/>
            </p:nvSpPr>
            <p:spPr>
              <a:xfrm>
                <a:off x="1763688" y="1061960"/>
                <a:ext cx="5616624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Rechteck 42"/>
              <p:cNvSpPr/>
              <p:nvPr/>
            </p:nvSpPr>
            <p:spPr>
              <a:xfrm>
                <a:off x="7380312" y="1060008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3" name="Textfeld 32"/>
            <p:cNvSpPr txBox="1"/>
            <p:nvPr/>
          </p:nvSpPr>
          <p:spPr>
            <a:xfrm>
              <a:off x="2771800" y="618503"/>
              <a:ext cx="3543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Unterweisung SARS-CoV-2</a:t>
              </a:r>
              <a:endParaRPr lang="de-DE" sz="2400" b="1" dirty="0"/>
            </a:p>
          </p:txBody>
        </p:sp>
        <p:grpSp>
          <p:nvGrpSpPr>
            <p:cNvPr id="34" name="Gruppieren 33"/>
            <p:cNvGrpSpPr/>
            <p:nvPr/>
          </p:nvGrpSpPr>
          <p:grpSpPr>
            <a:xfrm>
              <a:off x="7380312" y="503726"/>
              <a:ext cx="1218603" cy="696067"/>
              <a:chOff x="7380312" y="522014"/>
              <a:chExt cx="1218603" cy="696067"/>
            </a:xfrm>
          </p:grpSpPr>
          <p:sp>
            <p:nvSpPr>
              <p:cNvPr id="37" name="Textfeld 36"/>
              <p:cNvSpPr txBox="1"/>
              <p:nvPr/>
            </p:nvSpPr>
            <p:spPr>
              <a:xfrm>
                <a:off x="7380312" y="522014"/>
                <a:ext cx="649537" cy="114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AMS-BO </a:t>
                </a:r>
                <a:endParaRPr lang="de-DE" sz="1000" dirty="0"/>
              </a:p>
            </p:txBody>
          </p:sp>
          <p:sp>
            <p:nvSpPr>
              <p:cNvPr id="38" name="Textfeld 37"/>
              <p:cNvSpPr txBox="1"/>
              <p:nvPr/>
            </p:nvSpPr>
            <p:spPr>
              <a:xfrm>
                <a:off x="7380312" y="748192"/>
                <a:ext cx="76495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Version: 1  </a:t>
                </a:r>
                <a:endParaRPr lang="de-DE" sz="1000" dirty="0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7380312" y="971860"/>
                <a:ext cx="121860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Datum: 08.05.2020 </a:t>
                </a:r>
                <a:endParaRPr lang="de-DE" sz="1000" dirty="0"/>
              </a:p>
            </p:txBody>
          </p:sp>
        </p:grpSp>
        <p:cxnSp>
          <p:nvCxnSpPr>
            <p:cNvPr id="35" name="Gerade Verbindung 34"/>
            <p:cNvCxnSpPr/>
            <p:nvPr/>
          </p:nvCxnSpPr>
          <p:spPr>
            <a:xfrm>
              <a:off x="7380312" y="956720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>
              <a:off x="7379168" y="720128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84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-1129" y="6165304"/>
            <a:ext cx="9144000" cy="720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757D-50FA-41FA-B708-3C825631097D}" type="slidenum">
              <a:rPr lang="de-DE" smtClean="0"/>
              <a:t>9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67544" y="1444714"/>
            <a:ext cx="2019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Kontaktpersonen</a:t>
            </a:r>
            <a:endParaRPr lang="de-DE" sz="2000" b="1" dirty="0"/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xmlns="" id="{EC92AC67-E013-4BAC-AC81-89DDB36CA916}"/>
              </a:ext>
            </a:extLst>
          </p:cNvPr>
          <p:cNvSpPr txBox="1">
            <a:spLocks/>
          </p:cNvSpPr>
          <p:nvPr/>
        </p:nvSpPr>
        <p:spPr bwMode="auto">
          <a:xfrm>
            <a:off x="568202" y="1836824"/>
            <a:ext cx="801136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Wann bin ich eine Kontaktperson?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hteck: abgerundete Ecken 7">
            <a:extLst>
              <a:ext uri="{FF2B5EF4-FFF2-40B4-BE49-F238E27FC236}">
                <a16:creationId xmlns:a16="http://schemas.microsoft.com/office/drawing/2014/main" xmlns="" id="{E227A86E-2014-4A69-9534-FD74E0E9BACE}"/>
              </a:ext>
            </a:extLst>
          </p:cNvPr>
          <p:cNvSpPr/>
          <p:nvPr/>
        </p:nvSpPr>
        <p:spPr>
          <a:xfrm>
            <a:off x="1515514" y="2095564"/>
            <a:ext cx="1669219" cy="445289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Sie haben keine Symptome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Rechteck: abgerundete Ecken 8">
            <a:extLst>
              <a:ext uri="{FF2B5EF4-FFF2-40B4-BE49-F238E27FC236}">
                <a16:creationId xmlns:a16="http://schemas.microsoft.com/office/drawing/2014/main" xmlns="" id="{17844D01-C114-431A-B08B-CC750036979D}"/>
              </a:ext>
            </a:extLst>
          </p:cNvPr>
          <p:cNvSpPr/>
          <p:nvPr/>
        </p:nvSpPr>
        <p:spPr>
          <a:xfrm>
            <a:off x="5387454" y="2095563"/>
            <a:ext cx="2604631" cy="445289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Sie haben Symptome: Fieber trockener Husten, Gliederschmerzen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" name="Rechteck: abgerundete Ecken 9">
            <a:extLst>
              <a:ext uri="{FF2B5EF4-FFF2-40B4-BE49-F238E27FC236}">
                <a16:creationId xmlns:a16="http://schemas.microsoft.com/office/drawing/2014/main" xmlns="" id="{7F083CF0-A667-41DA-B7A9-AD7BAFD21B74}"/>
              </a:ext>
            </a:extLst>
          </p:cNvPr>
          <p:cNvSpPr/>
          <p:nvPr/>
        </p:nvSpPr>
        <p:spPr>
          <a:xfrm>
            <a:off x="2749647" y="2687499"/>
            <a:ext cx="3538745" cy="295968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Kennen Sie eine Person mit nachweislich COVID-19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8" name="Rechteck: abgerundete Ecken 10">
            <a:extLst>
              <a:ext uri="{FF2B5EF4-FFF2-40B4-BE49-F238E27FC236}">
                <a16:creationId xmlns:a16="http://schemas.microsoft.com/office/drawing/2014/main" xmlns="" id="{CF09393F-3A0B-4C8D-9D16-A6AE851C4E0D}"/>
              </a:ext>
            </a:extLst>
          </p:cNvPr>
          <p:cNvSpPr/>
          <p:nvPr/>
        </p:nvSpPr>
        <p:spPr>
          <a:xfrm>
            <a:off x="513338" y="3240383"/>
            <a:ext cx="3629895" cy="407456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Hatten Sie Kontakt mit dieser Person, als diese Symptome hatte oder 2 Tage vor Symptombeginn?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" name="Rechteck: abgerundete Ecken 11">
            <a:extLst>
              <a:ext uri="{FF2B5EF4-FFF2-40B4-BE49-F238E27FC236}">
                <a16:creationId xmlns:a16="http://schemas.microsoft.com/office/drawing/2014/main" xmlns="" id="{B4501BBE-34F9-4275-A3CB-070280FB06AD}"/>
              </a:ext>
            </a:extLst>
          </p:cNvPr>
          <p:cNvSpPr/>
          <p:nvPr/>
        </p:nvSpPr>
        <p:spPr>
          <a:xfrm>
            <a:off x="4653647" y="3240383"/>
            <a:ext cx="3592710" cy="407456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… aber Sie hatten persönlichen Kontakt mit einer Kontaktperson eines nachweislichen COVID-19 Patienten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0" name="Rechteck: abgerundete Ecken 12">
            <a:extLst>
              <a:ext uri="{FF2B5EF4-FFF2-40B4-BE49-F238E27FC236}">
                <a16:creationId xmlns:a16="http://schemas.microsoft.com/office/drawing/2014/main" xmlns="" id="{5D13C92E-B933-4C53-B7DB-3442E082F8D2}"/>
              </a:ext>
            </a:extLst>
          </p:cNvPr>
          <p:cNvSpPr/>
          <p:nvPr/>
        </p:nvSpPr>
        <p:spPr>
          <a:xfrm>
            <a:off x="4653647" y="3893751"/>
            <a:ext cx="3592711" cy="265066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Hat Ihre Kontaktperson Symptome wie Fieber und Husten?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" name="Rechteck: abgerundete Ecken 13">
            <a:extLst>
              <a:ext uri="{FF2B5EF4-FFF2-40B4-BE49-F238E27FC236}">
                <a16:creationId xmlns:a16="http://schemas.microsoft.com/office/drawing/2014/main" xmlns="" id="{0787AB47-7C58-4B98-ADBA-B45D5D727C80}"/>
              </a:ext>
            </a:extLst>
          </p:cNvPr>
          <p:cNvSpPr/>
          <p:nvPr/>
        </p:nvSpPr>
        <p:spPr>
          <a:xfrm>
            <a:off x="4735893" y="4417355"/>
            <a:ext cx="3365344" cy="532742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Die Kontaktperson sollte sich beim Gesundheitsamt melden. Sie selbst sollten abwarten ob bei Ihrer Kontaktperson ein positiver Test auf COVID-19 erfolgt.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" name="Rechteck: abgerundete Ecken 14">
            <a:extLst>
              <a:ext uri="{FF2B5EF4-FFF2-40B4-BE49-F238E27FC236}">
                <a16:creationId xmlns:a16="http://schemas.microsoft.com/office/drawing/2014/main" xmlns="" id="{7198A7D1-D6D9-428C-9199-5DFAC8B91DC0}"/>
              </a:ext>
            </a:extLst>
          </p:cNvPr>
          <p:cNvSpPr/>
          <p:nvPr/>
        </p:nvSpPr>
        <p:spPr>
          <a:xfrm>
            <a:off x="503688" y="3899797"/>
            <a:ext cx="3639545" cy="940198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Hatten Sie mindestens 15 Minuten direkten Kontakt auf kurze Entfernung (&lt;2m) zur Person z.B. in einem oder mehreren Gesprächen, Kaffeepause, Zusammensitzen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oder</a:t>
            </a: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Kontakt mit Körperflüssigkeiten (Anhusten, Anniesen)?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3" name="Verbinder: gewinkelt 16">
            <a:extLst>
              <a:ext uri="{FF2B5EF4-FFF2-40B4-BE49-F238E27FC236}">
                <a16:creationId xmlns:a16="http://schemas.microsoft.com/office/drawing/2014/main" xmlns="" id="{E1B63F58-F946-45D5-BAF8-A153D73F733B}"/>
              </a:ext>
            </a:extLst>
          </p:cNvPr>
          <p:cNvCxnSpPr>
            <a:stCxn id="25" idx="2"/>
            <a:endCxn id="27" idx="1"/>
          </p:cNvCxnSpPr>
          <p:nvPr/>
        </p:nvCxnSpPr>
        <p:spPr>
          <a:xfrm rot="16200000" flipH="1">
            <a:off x="2402570" y="2488406"/>
            <a:ext cx="294630" cy="399523"/>
          </a:xfrm>
          <a:prstGeom prst="bentConnector2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34" name="Verbinder: gewinkelt 17">
            <a:extLst>
              <a:ext uri="{FF2B5EF4-FFF2-40B4-BE49-F238E27FC236}">
                <a16:creationId xmlns:a16="http://schemas.microsoft.com/office/drawing/2014/main" xmlns="" id="{9622A002-D501-4C94-AFA1-D691D31E581B}"/>
              </a:ext>
            </a:extLst>
          </p:cNvPr>
          <p:cNvCxnSpPr>
            <a:cxnSpLocks/>
            <a:stCxn id="26" idx="2"/>
            <a:endCxn id="27" idx="3"/>
          </p:cNvCxnSpPr>
          <p:nvPr/>
        </p:nvCxnSpPr>
        <p:spPr>
          <a:xfrm rot="5400000">
            <a:off x="6341767" y="2487479"/>
            <a:ext cx="294631" cy="401378"/>
          </a:xfrm>
          <a:prstGeom prst="bentConnector2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xmlns="" id="{898F1057-479F-4913-8283-02371C216C9E}"/>
              </a:ext>
            </a:extLst>
          </p:cNvPr>
          <p:cNvCxnSpPr>
            <a:cxnSpLocks/>
          </p:cNvCxnSpPr>
          <p:nvPr/>
        </p:nvCxnSpPr>
        <p:spPr>
          <a:xfrm>
            <a:off x="2917658" y="2990494"/>
            <a:ext cx="0" cy="249888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xmlns="" id="{D3AB36E7-9937-4501-99E7-9FE565F55833}"/>
              </a:ext>
            </a:extLst>
          </p:cNvPr>
          <p:cNvCxnSpPr>
            <a:cxnSpLocks/>
          </p:cNvCxnSpPr>
          <p:nvPr/>
        </p:nvCxnSpPr>
        <p:spPr>
          <a:xfrm>
            <a:off x="5974021" y="2990494"/>
            <a:ext cx="0" cy="249888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xmlns="" id="{A61BC048-6413-4DC5-AD32-08B3FBBD907A}"/>
              </a:ext>
            </a:extLst>
          </p:cNvPr>
          <p:cNvSpPr txBox="1"/>
          <p:nvPr/>
        </p:nvSpPr>
        <p:spPr>
          <a:xfrm>
            <a:off x="2548609" y="2987377"/>
            <a:ext cx="365806" cy="271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Wingdings" pitchFamily="2" charset="2"/>
              <a:buNone/>
            </a:pPr>
            <a:r>
              <a:rPr lang="de-DE" sz="1100" b="1" dirty="0">
                <a:solidFill>
                  <a:srgbClr val="00B050"/>
                </a:solidFill>
                <a:latin typeface="Arial" charset="0"/>
              </a:rPr>
              <a:t>JA</a:t>
            </a:r>
            <a:endParaRPr lang="en-US" sz="11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xmlns="" id="{5C0CB30C-7650-46E3-A2F7-4E6698B469C3}"/>
              </a:ext>
            </a:extLst>
          </p:cNvPr>
          <p:cNvSpPr txBox="1"/>
          <p:nvPr/>
        </p:nvSpPr>
        <p:spPr>
          <a:xfrm>
            <a:off x="6020364" y="2987377"/>
            <a:ext cx="522900" cy="271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Wingdings" pitchFamily="2" charset="2"/>
              <a:buNone/>
            </a:pPr>
            <a:r>
              <a:rPr lang="de-DE" sz="1100" b="1" dirty="0">
                <a:solidFill>
                  <a:srgbClr val="FF0000"/>
                </a:solidFill>
                <a:latin typeface="Arial" charset="0"/>
              </a:rPr>
              <a:t>NEIN</a:t>
            </a:r>
            <a:endParaRPr lang="en-US" sz="11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9" name="Rechteck: abgerundete Ecken 26">
            <a:extLst>
              <a:ext uri="{FF2B5EF4-FFF2-40B4-BE49-F238E27FC236}">
                <a16:creationId xmlns:a16="http://schemas.microsoft.com/office/drawing/2014/main" xmlns="" id="{3CA0F9F8-82D5-4606-9411-4B3F8ED2D0FC}"/>
              </a:ext>
            </a:extLst>
          </p:cNvPr>
          <p:cNvSpPr/>
          <p:nvPr/>
        </p:nvSpPr>
        <p:spPr>
          <a:xfrm>
            <a:off x="3209374" y="5217773"/>
            <a:ext cx="2619291" cy="265067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Aber sich im selben Raum aufgehalten?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0" name="Rechteck: abgerundete Ecken 27">
            <a:extLst>
              <a:ext uri="{FF2B5EF4-FFF2-40B4-BE49-F238E27FC236}">
                <a16:creationId xmlns:a16="http://schemas.microsoft.com/office/drawing/2014/main" xmlns="" id="{4BD658DE-115F-4CAF-8FC7-EE94D6ABB76F}"/>
              </a:ext>
            </a:extLst>
          </p:cNvPr>
          <p:cNvSpPr/>
          <p:nvPr/>
        </p:nvSpPr>
        <p:spPr>
          <a:xfrm>
            <a:off x="504184" y="5723313"/>
            <a:ext cx="2025291" cy="397415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Kontaktperson Kategorie 1 =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höheres Infektionsrisiko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1" name="Rechteck: abgerundete Ecken 28">
            <a:extLst>
              <a:ext uri="{FF2B5EF4-FFF2-40B4-BE49-F238E27FC236}">
                <a16:creationId xmlns:a16="http://schemas.microsoft.com/office/drawing/2014/main" xmlns="" id="{D864D32E-CD87-4DAE-B84D-88AD9903465C}"/>
              </a:ext>
            </a:extLst>
          </p:cNvPr>
          <p:cNvSpPr/>
          <p:nvPr/>
        </p:nvSpPr>
        <p:spPr>
          <a:xfrm>
            <a:off x="3506374" y="5723313"/>
            <a:ext cx="2025291" cy="397415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Kontaktperson Kategorie 2 =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geringeres Infektionsrisiko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2" name="Rechteck: abgerundete Ecken 31">
            <a:extLst>
              <a:ext uri="{FF2B5EF4-FFF2-40B4-BE49-F238E27FC236}">
                <a16:creationId xmlns:a16="http://schemas.microsoft.com/office/drawing/2014/main" xmlns="" id="{0549DCFE-38E2-411E-84E6-FC4DCD3230C6}"/>
              </a:ext>
            </a:extLst>
          </p:cNvPr>
          <p:cNvSpPr/>
          <p:nvPr/>
        </p:nvSpPr>
        <p:spPr>
          <a:xfrm>
            <a:off x="6320573" y="5723313"/>
            <a:ext cx="2025291" cy="397415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Sie sind nicht als Kontaktperson eingestuft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xmlns="" id="{3F3E334A-ADB8-4CDF-A626-3D31FFDC09B1}"/>
              </a:ext>
            </a:extLst>
          </p:cNvPr>
          <p:cNvCxnSpPr>
            <a:cxnSpLocks/>
          </p:cNvCxnSpPr>
          <p:nvPr/>
        </p:nvCxnSpPr>
        <p:spPr>
          <a:xfrm>
            <a:off x="2917658" y="3654865"/>
            <a:ext cx="0" cy="249888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xmlns="" id="{BF66D40C-A437-4912-87D3-C4CF47EAA099}"/>
              </a:ext>
            </a:extLst>
          </p:cNvPr>
          <p:cNvSpPr txBox="1"/>
          <p:nvPr/>
        </p:nvSpPr>
        <p:spPr>
          <a:xfrm>
            <a:off x="2548609" y="3651748"/>
            <a:ext cx="365806" cy="271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Wingdings" pitchFamily="2" charset="2"/>
              <a:buNone/>
            </a:pPr>
            <a:r>
              <a:rPr lang="de-DE" sz="1100" b="1" dirty="0">
                <a:solidFill>
                  <a:srgbClr val="00B050"/>
                </a:solidFill>
                <a:latin typeface="Arial" charset="0"/>
              </a:rPr>
              <a:t>JA</a:t>
            </a:r>
            <a:endParaRPr lang="en-US" sz="1100" b="1" dirty="0">
              <a:solidFill>
                <a:srgbClr val="00B050"/>
              </a:solidFill>
              <a:latin typeface="Arial" charset="0"/>
            </a:endParaRPr>
          </a:p>
        </p:txBody>
      </p: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xmlns="" id="{FA30832E-78DC-46D8-90E3-586A7F0EAC5F}"/>
              </a:ext>
            </a:extLst>
          </p:cNvPr>
          <p:cNvCxnSpPr>
            <a:cxnSpLocks/>
          </p:cNvCxnSpPr>
          <p:nvPr/>
        </p:nvCxnSpPr>
        <p:spPr>
          <a:xfrm>
            <a:off x="3440165" y="4850295"/>
            <a:ext cx="0" cy="367478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6" name="Textfeld 45">
            <a:extLst>
              <a:ext uri="{FF2B5EF4-FFF2-40B4-BE49-F238E27FC236}">
                <a16:creationId xmlns:a16="http://schemas.microsoft.com/office/drawing/2014/main" xmlns="" id="{10E77374-1521-4AE5-B089-0F512E500768}"/>
              </a:ext>
            </a:extLst>
          </p:cNvPr>
          <p:cNvSpPr txBox="1"/>
          <p:nvPr/>
        </p:nvSpPr>
        <p:spPr>
          <a:xfrm>
            <a:off x="3486508" y="4847177"/>
            <a:ext cx="522900" cy="271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Wingdings" pitchFamily="2" charset="2"/>
              <a:buNone/>
            </a:pPr>
            <a:r>
              <a:rPr lang="de-DE" sz="1100" b="1" dirty="0">
                <a:solidFill>
                  <a:srgbClr val="FF0000"/>
                </a:solidFill>
                <a:latin typeface="Arial" charset="0"/>
              </a:rPr>
              <a:t>NEIN</a:t>
            </a:r>
            <a:endParaRPr lang="en-US" sz="1100" b="1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xmlns="" id="{3C565EBF-5BEF-4838-9E0B-208F79A02075}"/>
              </a:ext>
            </a:extLst>
          </p:cNvPr>
          <p:cNvCxnSpPr>
            <a:cxnSpLocks/>
          </p:cNvCxnSpPr>
          <p:nvPr/>
        </p:nvCxnSpPr>
        <p:spPr>
          <a:xfrm>
            <a:off x="1622871" y="4847178"/>
            <a:ext cx="0" cy="876136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8" name="Textfeld 47">
            <a:extLst>
              <a:ext uri="{FF2B5EF4-FFF2-40B4-BE49-F238E27FC236}">
                <a16:creationId xmlns:a16="http://schemas.microsoft.com/office/drawing/2014/main" xmlns="" id="{33C9E031-6E0B-4C9C-B157-0ED8137389B3}"/>
              </a:ext>
            </a:extLst>
          </p:cNvPr>
          <p:cNvSpPr txBox="1"/>
          <p:nvPr/>
        </p:nvSpPr>
        <p:spPr>
          <a:xfrm>
            <a:off x="1253821" y="4851974"/>
            <a:ext cx="365806" cy="271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Wingdings" pitchFamily="2" charset="2"/>
              <a:buNone/>
            </a:pPr>
            <a:r>
              <a:rPr lang="de-DE" sz="1100" b="1" dirty="0">
                <a:solidFill>
                  <a:srgbClr val="00B050"/>
                </a:solidFill>
                <a:latin typeface="Arial" charset="0"/>
              </a:rPr>
              <a:t>JA</a:t>
            </a:r>
            <a:endParaRPr lang="en-US" sz="1100" b="1" dirty="0">
              <a:solidFill>
                <a:srgbClr val="00B050"/>
              </a:solidFill>
              <a:latin typeface="Arial" charset="0"/>
            </a:endParaRPr>
          </a:p>
        </p:txBody>
      </p: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xmlns="" id="{AAD7472E-08E8-4D02-B020-CE7D5D1B7516}"/>
              </a:ext>
            </a:extLst>
          </p:cNvPr>
          <p:cNvCxnSpPr>
            <a:cxnSpLocks/>
          </p:cNvCxnSpPr>
          <p:nvPr/>
        </p:nvCxnSpPr>
        <p:spPr>
          <a:xfrm>
            <a:off x="5958726" y="3645963"/>
            <a:ext cx="0" cy="249888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50" name="Textfeld 49">
            <a:extLst>
              <a:ext uri="{FF2B5EF4-FFF2-40B4-BE49-F238E27FC236}">
                <a16:creationId xmlns:a16="http://schemas.microsoft.com/office/drawing/2014/main" xmlns="" id="{5DBEC74B-5E60-4F7E-AC5C-8CD949AB8474}"/>
              </a:ext>
            </a:extLst>
          </p:cNvPr>
          <p:cNvSpPr txBox="1"/>
          <p:nvPr/>
        </p:nvSpPr>
        <p:spPr>
          <a:xfrm>
            <a:off x="5589677" y="3642846"/>
            <a:ext cx="365806" cy="271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Wingdings" pitchFamily="2" charset="2"/>
              <a:buNone/>
            </a:pPr>
            <a:r>
              <a:rPr lang="de-DE" sz="1100" b="1" dirty="0">
                <a:solidFill>
                  <a:srgbClr val="00B050"/>
                </a:solidFill>
                <a:latin typeface="Arial" charset="0"/>
              </a:rPr>
              <a:t>JA</a:t>
            </a:r>
            <a:endParaRPr lang="en-US" sz="1100" b="1" dirty="0">
              <a:solidFill>
                <a:srgbClr val="00B050"/>
              </a:solidFill>
              <a:latin typeface="Arial" charset="0"/>
            </a:endParaRPr>
          </a:p>
        </p:txBody>
      </p: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xmlns="" id="{DC5AF26A-C840-4317-8B31-29F628C9FDCB}"/>
              </a:ext>
            </a:extLst>
          </p:cNvPr>
          <p:cNvCxnSpPr>
            <a:cxnSpLocks/>
          </p:cNvCxnSpPr>
          <p:nvPr/>
        </p:nvCxnSpPr>
        <p:spPr>
          <a:xfrm>
            <a:off x="5958726" y="4165219"/>
            <a:ext cx="0" cy="249888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52" name="Textfeld 51">
            <a:extLst>
              <a:ext uri="{FF2B5EF4-FFF2-40B4-BE49-F238E27FC236}">
                <a16:creationId xmlns:a16="http://schemas.microsoft.com/office/drawing/2014/main" xmlns="" id="{084C738B-07EB-4252-B233-38C61AD5998C}"/>
              </a:ext>
            </a:extLst>
          </p:cNvPr>
          <p:cNvSpPr txBox="1"/>
          <p:nvPr/>
        </p:nvSpPr>
        <p:spPr>
          <a:xfrm>
            <a:off x="5589677" y="4162102"/>
            <a:ext cx="365806" cy="271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Wingdings" pitchFamily="2" charset="2"/>
              <a:buNone/>
            </a:pPr>
            <a:r>
              <a:rPr lang="de-DE" sz="1100" b="1" dirty="0">
                <a:solidFill>
                  <a:srgbClr val="00B050"/>
                </a:solidFill>
                <a:latin typeface="Arial" charset="0"/>
              </a:rPr>
              <a:t>JA</a:t>
            </a:r>
            <a:endParaRPr lang="en-US" sz="1100" b="1" dirty="0">
              <a:solidFill>
                <a:srgbClr val="00B050"/>
              </a:solidFill>
              <a:latin typeface="Arial" charset="0"/>
            </a:endParaRPr>
          </a:p>
        </p:txBody>
      </p:sp>
      <p:cxnSp>
        <p:nvCxnSpPr>
          <p:cNvPr id="53" name="Verbinder: gewinkelt 45">
            <a:extLst>
              <a:ext uri="{FF2B5EF4-FFF2-40B4-BE49-F238E27FC236}">
                <a16:creationId xmlns:a16="http://schemas.microsoft.com/office/drawing/2014/main" xmlns="" id="{19FF1560-9608-4298-A504-2E8438498FDC}"/>
              </a:ext>
            </a:extLst>
          </p:cNvPr>
          <p:cNvCxnSpPr>
            <a:cxnSpLocks/>
            <a:stCxn id="31" idx="1"/>
            <a:endCxn id="28" idx="3"/>
          </p:cNvCxnSpPr>
          <p:nvPr/>
        </p:nvCxnSpPr>
        <p:spPr>
          <a:xfrm rot="10800000">
            <a:off x="4143234" y="3444112"/>
            <a:ext cx="592660" cy="1239615"/>
          </a:xfrm>
          <a:prstGeom prst="bentConnector3">
            <a:avLst>
              <a:gd name="adj1" fmla="val 77456"/>
            </a:avLst>
          </a:prstGeom>
          <a:noFill/>
          <a:ln w="952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54" name="Textfeld 53">
            <a:extLst>
              <a:ext uri="{FF2B5EF4-FFF2-40B4-BE49-F238E27FC236}">
                <a16:creationId xmlns:a16="http://schemas.microsoft.com/office/drawing/2014/main" xmlns="" id="{494DE3DD-69AD-4B0F-9F73-A8C67C59D843}"/>
              </a:ext>
            </a:extLst>
          </p:cNvPr>
          <p:cNvSpPr txBox="1"/>
          <p:nvPr/>
        </p:nvSpPr>
        <p:spPr>
          <a:xfrm>
            <a:off x="4253034" y="4239485"/>
            <a:ext cx="638316" cy="271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Wingdings" pitchFamily="2" charset="2"/>
              <a:buNone/>
            </a:pPr>
            <a:r>
              <a:rPr lang="de-DE" sz="1100" b="1" dirty="0">
                <a:solidFill>
                  <a:srgbClr val="FF0000"/>
                </a:solidFill>
                <a:latin typeface="Arial" charset="0"/>
              </a:rPr>
              <a:t>positiv</a:t>
            </a:r>
            <a:endParaRPr lang="en-US" sz="1100" b="1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55" name="Verbinder: gewinkelt 50">
            <a:extLst>
              <a:ext uri="{FF2B5EF4-FFF2-40B4-BE49-F238E27FC236}">
                <a16:creationId xmlns:a16="http://schemas.microsoft.com/office/drawing/2014/main" xmlns="" id="{7D659178-842F-42E9-A47D-63A2E96CE7E6}"/>
              </a:ext>
            </a:extLst>
          </p:cNvPr>
          <p:cNvCxnSpPr>
            <a:cxnSpLocks/>
            <a:stCxn id="29" idx="3"/>
            <a:endCxn id="42" idx="3"/>
          </p:cNvCxnSpPr>
          <p:nvPr/>
        </p:nvCxnSpPr>
        <p:spPr>
          <a:xfrm>
            <a:off x="8246357" y="3444111"/>
            <a:ext cx="99507" cy="2477910"/>
          </a:xfrm>
          <a:prstGeom prst="bentConnector3">
            <a:avLst>
              <a:gd name="adj1" fmla="val 313018"/>
            </a:avLst>
          </a:prstGeom>
          <a:noFill/>
          <a:ln w="952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56" name="Textfeld 55">
            <a:extLst>
              <a:ext uri="{FF2B5EF4-FFF2-40B4-BE49-F238E27FC236}">
                <a16:creationId xmlns:a16="http://schemas.microsoft.com/office/drawing/2014/main" xmlns="" id="{56F19C57-8A96-4098-87C0-D8C73F53A2BC}"/>
              </a:ext>
            </a:extLst>
          </p:cNvPr>
          <p:cNvSpPr txBox="1"/>
          <p:nvPr/>
        </p:nvSpPr>
        <p:spPr>
          <a:xfrm>
            <a:off x="8069299" y="2973285"/>
            <a:ext cx="522900" cy="271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Wingdings" pitchFamily="2" charset="2"/>
              <a:buNone/>
            </a:pPr>
            <a:r>
              <a:rPr lang="de-DE" sz="1100" b="1" dirty="0">
                <a:solidFill>
                  <a:srgbClr val="FF0000"/>
                </a:solidFill>
                <a:latin typeface="Arial" charset="0"/>
              </a:rPr>
              <a:t>NEIN</a:t>
            </a:r>
            <a:endParaRPr lang="en-US" sz="11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xmlns="" id="{68024B82-E445-4F34-9F3D-01A82963D8EA}"/>
              </a:ext>
            </a:extLst>
          </p:cNvPr>
          <p:cNvSpPr txBox="1"/>
          <p:nvPr/>
        </p:nvSpPr>
        <p:spPr>
          <a:xfrm>
            <a:off x="8090057" y="3666046"/>
            <a:ext cx="522900" cy="271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Wingdings" pitchFamily="2" charset="2"/>
              <a:buNone/>
            </a:pPr>
            <a:r>
              <a:rPr lang="de-DE" sz="1100" b="1" dirty="0">
                <a:solidFill>
                  <a:srgbClr val="FF0000"/>
                </a:solidFill>
                <a:latin typeface="Arial" charset="0"/>
              </a:rPr>
              <a:t>NEIN</a:t>
            </a:r>
            <a:endParaRPr lang="en-US" sz="1100" b="1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xmlns="" id="{D771D09C-AA8C-4CF7-8566-5B2AB2C4615A}"/>
              </a:ext>
            </a:extLst>
          </p:cNvPr>
          <p:cNvCxnSpPr>
            <a:stCxn id="30" idx="3"/>
          </p:cNvCxnSpPr>
          <p:nvPr/>
        </p:nvCxnSpPr>
        <p:spPr>
          <a:xfrm>
            <a:off x="8246357" y="4026283"/>
            <a:ext cx="300426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xmlns="" id="{B719E23E-0364-42E3-BDB9-623A79D3BF3A}"/>
              </a:ext>
            </a:extLst>
          </p:cNvPr>
          <p:cNvCxnSpPr>
            <a:stCxn id="31" idx="3"/>
          </p:cNvCxnSpPr>
          <p:nvPr/>
        </p:nvCxnSpPr>
        <p:spPr>
          <a:xfrm>
            <a:off x="8101237" y="4683726"/>
            <a:ext cx="445547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60" name="Textfeld 59">
            <a:extLst>
              <a:ext uri="{FF2B5EF4-FFF2-40B4-BE49-F238E27FC236}">
                <a16:creationId xmlns:a16="http://schemas.microsoft.com/office/drawing/2014/main" xmlns="" id="{69104C89-C8F2-405F-80CF-66A0BE33915F}"/>
              </a:ext>
            </a:extLst>
          </p:cNvPr>
          <p:cNvSpPr txBox="1"/>
          <p:nvPr/>
        </p:nvSpPr>
        <p:spPr>
          <a:xfrm>
            <a:off x="7969662" y="4239774"/>
            <a:ext cx="678391" cy="271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Wingdings" pitchFamily="2" charset="2"/>
              <a:buNone/>
            </a:pPr>
            <a:r>
              <a:rPr lang="de-DE" sz="1100" b="1" dirty="0">
                <a:solidFill>
                  <a:srgbClr val="00B050"/>
                </a:solidFill>
                <a:latin typeface="Arial" charset="0"/>
              </a:rPr>
              <a:t>negativ</a:t>
            </a:r>
            <a:endParaRPr lang="en-US" sz="1100" b="1" dirty="0">
              <a:solidFill>
                <a:srgbClr val="00B050"/>
              </a:solidFill>
              <a:latin typeface="Arial" charset="0"/>
            </a:endParaRPr>
          </a:p>
        </p:txBody>
      </p: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xmlns="" id="{7E515C99-EB00-451D-9815-E778D57333CD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5828665" y="5350306"/>
            <a:ext cx="2714692" cy="1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62" name="Textfeld 61">
            <a:extLst>
              <a:ext uri="{FF2B5EF4-FFF2-40B4-BE49-F238E27FC236}">
                <a16:creationId xmlns:a16="http://schemas.microsoft.com/office/drawing/2014/main" xmlns="" id="{A7A674CF-7310-4FED-B254-EC4CA2D75C2C}"/>
              </a:ext>
            </a:extLst>
          </p:cNvPr>
          <p:cNvSpPr txBox="1"/>
          <p:nvPr/>
        </p:nvSpPr>
        <p:spPr>
          <a:xfrm>
            <a:off x="5866433" y="5090245"/>
            <a:ext cx="522900" cy="271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Wingdings" pitchFamily="2" charset="2"/>
              <a:buNone/>
            </a:pPr>
            <a:r>
              <a:rPr lang="de-DE" sz="1100" b="1" dirty="0">
                <a:solidFill>
                  <a:srgbClr val="FF0000"/>
                </a:solidFill>
                <a:latin typeface="Arial" charset="0"/>
              </a:rPr>
              <a:t>NEIN</a:t>
            </a:r>
            <a:endParaRPr lang="en-US" sz="1100" b="1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xmlns="" id="{3C2132C1-FE7C-43D3-B2D4-5DE66043806F}"/>
              </a:ext>
            </a:extLst>
          </p:cNvPr>
          <p:cNvCxnSpPr>
            <a:cxnSpLocks/>
            <a:stCxn id="39" idx="2"/>
            <a:endCxn id="41" idx="0"/>
          </p:cNvCxnSpPr>
          <p:nvPr/>
        </p:nvCxnSpPr>
        <p:spPr>
          <a:xfrm>
            <a:off x="4519019" y="5482840"/>
            <a:ext cx="0" cy="240474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64" name="Textfeld 63">
            <a:extLst>
              <a:ext uri="{FF2B5EF4-FFF2-40B4-BE49-F238E27FC236}">
                <a16:creationId xmlns:a16="http://schemas.microsoft.com/office/drawing/2014/main" xmlns="" id="{7B8DCCF5-D93C-4578-B6D6-CA4A3FCA14E4}"/>
              </a:ext>
            </a:extLst>
          </p:cNvPr>
          <p:cNvSpPr txBox="1"/>
          <p:nvPr/>
        </p:nvSpPr>
        <p:spPr>
          <a:xfrm>
            <a:off x="4119496" y="5525053"/>
            <a:ext cx="458095" cy="271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Wingdings" pitchFamily="2" charset="2"/>
              <a:buNone/>
            </a:pPr>
            <a:r>
              <a:rPr lang="de-DE" sz="1100" b="1" dirty="0">
                <a:solidFill>
                  <a:srgbClr val="00B050"/>
                </a:solidFill>
                <a:latin typeface="Arial" charset="0"/>
              </a:rPr>
              <a:t>JA</a:t>
            </a:r>
            <a:endParaRPr lang="en-US" sz="11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467544" y="6394539"/>
            <a:ext cx="5024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Abteilung Zentrale Verwaltung,  Sachgebiet Arbeitssicherheit und Gesundheitsschutz</a:t>
            </a:r>
            <a:endParaRPr lang="de-DE" sz="1100" dirty="0"/>
          </a:p>
        </p:txBody>
      </p:sp>
      <p:grpSp>
        <p:nvGrpSpPr>
          <p:cNvPr id="66" name="Gruppieren 65"/>
          <p:cNvGrpSpPr/>
          <p:nvPr/>
        </p:nvGrpSpPr>
        <p:grpSpPr>
          <a:xfrm>
            <a:off x="503688" y="221784"/>
            <a:ext cx="8136624" cy="724993"/>
            <a:chOff x="503688" y="474800"/>
            <a:chExt cx="8136624" cy="724993"/>
          </a:xfrm>
        </p:grpSpPr>
        <p:pic>
          <p:nvPicPr>
            <p:cNvPr id="67" name="Grafik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00" y="566576"/>
              <a:ext cx="1219200" cy="536448"/>
            </a:xfrm>
            <a:prstGeom prst="rect">
              <a:avLst/>
            </a:prstGeom>
          </p:spPr>
        </p:pic>
        <p:grpSp>
          <p:nvGrpSpPr>
            <p:cNvPr id="68" name="Gruppieren 67"/>
            <p:cNvGrpSpPr/>
            <p:nvPr/>
          </p:nvGrpSpPr>
          <p:grpSpPr>
            <a:xfrm>
              <a:off x="503688" y="474800"/>
              <a:ext cx="8136624" cy="721952"/>
              <a:chOff x="503688" y="1060008"/>
              <a:chExt cx="8136624" cy="721952"/>
            </a:xfrm>
          </p:grpSpPr>
          <p:sp>
            <p:nvSpPr>
              <p:cNvPr id="76" name="Rechteck 75"/>
              <p:cNvSpPr/>
              <p:nvPr/>
            </p:nvSpPr>
            <p:spPr>
              <a:xfrm>
                <a:off x="503688" y="1061880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" name="Rechteck 76"/>
              <p:cNvSpPr/>
              <p:nvPr/>
            </p:nvSpPr>
            <p:spPr>
              <a:xfrm>
                <a:off x="1763688" y="1061960"/>
                <a:ext cx="5616624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" name="Rechteck 77"/>
              <p:cNvSpPr/>
              <p:nvPr/>
            </p:nvSpPr>
            <p:spPr>
              <a:xfrm>
                <a:off x="7380312" y="1060008"/>
                <a:ext cx="1260000" cy="7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9" name="Textfeld 68"/>
            <p:cNvSpPr txBox="1"/>
            <p:nvPr/>
          </p:nvSpPr>
          <p:spPr>
            <a:xfrm>
              <a:off x="2771800" y="618503"/>
              <a:ext cx="3543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Unterweisung SARS-CoV-2</a:t>
              </a:r>
              <a:endParaRPr lang="de-DE" sz="2400" b="1" dirty="0"/>
            </a:p>
          </p:txBody>
        </p:sp>
        <p:grpSp>
          <p:nvGrpSpPr>
            <p:cNvPr id="70" name="Gruppieren 69"/>
            <p:cNvGrpSpPr/>
            <p:nvPr/>
          </p:nvGrpSpPr>
          <p:grpSpPr>
            <a:xfrm>
              <a:off x="7380312" y="503726"/>
              <a:ext cx="1218603" cy="696067"/>
              <a:chOff x="7380312" y="522014"/>
              <a:chExt cx="1218603" cy="696067"/>
            </a:xfrm>
          </p:grpSpPr>
          <p:sp>
            <p:nvSpPr>
              <p:cNvPr id="73" name="Textfeld 72"/>
              <p:cNvSpPr txBox="1"/>
              <p:nvPr/>
            </p:nvSpPr>
            <p:spPr>
              <a:xfrm>
                <a:off x="7380312" y="522014"/>
                <a:ext cx="649537" cy="114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AMS-BO </a:t>
                </a:r>
                <a:endParaRPr lang="de-DE" sz="1000" dirty="0"/>
              </a:p>
            </p:txBody>
          </p:sp>
          <p:sp>
            <p:nvSpPr>
              <p:cNvPr id="74" name="Textfeld 73"/>
              <p:cNvSpPr txBox="1"/>
              <p:nvPr/>
            </p:nvSpPr>
            <p:spPr>
              <a:xfrm>
                <a:off x="7380312" y="748192"/>
                <a:ext cx="76495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Version: 1  </a:t>
                </a:r>
                <a:endParaRPr lang="de-DE" sz="1000" dirty="0"/>
              </a:p>
            </p:txBody>
          </p:sp>
          <p:sp>
            <p:nvSpPr>
              <p:cNvPr id="75" name="Textfeld 74"/>
              <p:cNvSpPr txBox="1"/>
              <p:nvPr/>
            </p:nvSpPr>
            <p:spPr>
              <a:xfrm>
                <a:off x="7380312" y="971860"/>
                <a:ext cx="121860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/>
                  <a:t>Datum: 08.05.2020 </a:t>
                </a:r>
                <a:endParaRPr lang="de-DE" sz="1000" dirty="0"/>
              </a:p>
            </p:txBody>
          </p:sp>
        </p:grpSp>
        <p:cxnSp>
          <p:nvCxnSpPr>
            <p:cNvPr id="71" name="Gerade Verbindung 70"/>
            <p:cNvCxnSpPr/>
            <p:nvPr/>
          </p:nvCxnSpPr>
          <p:spPr>
            <a:xfrm>
              <a:off x="7380312" y="956720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/>
          </p:nvCxnSpPr>
          <p:spPr>
            <a:xfrm>
              <a:off x="7379168" y="720128"/>
              <a:ext cx="12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943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1677</Words>
  <Application>Microsoft Office PowerPoint</Application>
  <PresentationFormat>Bildschirmpräsentation (4:3)</PresentationFormat>
  <Paragraphs>337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Bischöfliches Ordinariat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Sven Merlo</dc:creator>
  <cp:lastModifiedBy>Roswitha Milla</cp:lastModifiedBy>
  <cp:revision>49</cp:revision>
  <dcterms:created xsi:type="dcterms:W3CDTF">2020-04-23T06:20:25Z</dcterms:created>
  <dcterms:modified xsi:type="dcterms:W3CDTF">2020-05-08T13:09:51Z</dcterms:modified>
</cp:coreProperties>
</file>